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31" r:id="rId5"/>
    <p:sldId id="333" r:id="rId6"/>
    <p:sldId id="334" r:id="rId7"/>
    <p:sldId id="335" r:id="rId8"/>
    <p:sldId id="336" r:id="rId9"/>
    <p:sldId id="337" r:id="rId10"/>
    <p:sldId id="338" r:id="rId11"/>
    <p:sldId id="341" r:id="rId12"/>
    <p:sldId id="340" r:id="rId13"/>
    <p:sldId id="351" r:id="rId14"/>
    <p:sldId id="342" r:id="rId15"/>
    <p:sldId id="347" r:id="rId16"/>
    <p:sldId id="343" r:id="rId17"/>
    <p:sldId id="348" r:id="rId18"/>
    <p:sldId id="344" r:id="rId19"/>
    <p:sldId id="350" r:id="rId20"/>
    <p:sldId id="34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5AA0C55-F1D5-694A-82C0-4961583027BE}">
          <p14:sldIdLst>
            <p14:sldId id="331"/>
            <p14:sldId id="333"/>
            <p14:sldId id="334"/>
            <p14:sldId id="335"/>
            <p14:sldId id="336"/>
            <p14:sldId id="337"/>
            <p14:sldId id="338"/>
            <p14:sldId id="341"/>
            <p14:sldId id="340"/>
            <p14:sldId id="351"/>
            <p14:sldId id="342"/>
            <p14:sldId id="347"/>
            <p14:sldId id="343"/>
            <p14:sldId id="348"/>
            <p14:sldId id="344"/>
            <p14:sldId id="350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7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627A"/>
    <a:srgbClr val="43A1D7"/>
    <a:srgbClr val="EC5A5E"/>
    <a:srgbClr val="807699"/>
    <a:srgbClr val="FCA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3" autoAdjust="0"/>
    <p:restoredTop sz="93764" autoAdjust="0"/>
  </p:normalViewPr>
  <p:slideViewPr>
    <p:cSldViewPr snapToGrid="0">
      <p:cViewPr>
        <p:scale>
          <a:sx n="150" d="100"/>
          <a:sy n="150" d="100"/>
        </p:scale>
        <p:origin x="2274" y="96"/>
      </p:cViewPr>
      <p:guideLst>
        <p:guide orient="horz" pos="57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179" y="77"/>
      </p:cViewPr>
      <p:guideLst/>
    </p:cSldViewPr>
  </p:notes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61B5B0-0F3F-4574-AC4A-4D715ADD47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F0A1CE-6ACE-4ED5-A8B3-171E652972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F9B17-A37A-42C9-8030-9CDA9FD7470F}" type="datetimeFigureOut">
              <a:rPr lang="en-US" smtClean="0"/>
              <a:t>1/27/2026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38E9B5-B968-4629-B4B4-F2F9B488BA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B0D94-2D20-439D-B7D0-A1C2405FFD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0B9B7-785A-4976-B902-CA7EFE182F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48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79487-3076-4D15-80FF-6284DC1263E4}" type="datetimeFigureOut">
              <a:rPr lang="en-US" smtClean="0"/>
              <a:t>1/27/2026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A5702-C22C-4453-948F-F1BC33F661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75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FF96D-4AEC-26A5-A86C-DFD3AC16D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A2374F-00A7-3D8C-74AA-0F70B56F36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A75CD5-F9BF-FDF3-2400-B24583055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BDE5F-9DBF-2333-BE43-81B609EFEC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702-C22C-4453-948F-F1BC33F661B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52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“This slide shows that our 17,322 crash records are analyzed in the context of how many motorcycles are actually registered in each county, preventing raw count misinterpretation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702-C22C-4453-948F-F1BC33F661B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60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F22FE9-D68A-4834-9BF7-BFB0585106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5" y="-1"/>
            <a:ext cx="12190475" cy="6872401"/>
          </a:xfrm>
          <a:custGeom>
            <a:avLst/>
            <a:gdLst>
              <a:gd name="connsiteX0" fmla="*/ 0 w 12190475"/>
              <a:gd name="connsiteY0" fmla="*/ 1 h 6872401"/>
              <a:gd name="connsiteX1" fmla="*/ 882143 w 12190475"/>
              <a:gd name="connsiteY1" fmla="*/ 1 h 6872401"/>
              <a:gd name="connsiteX2" fmla="*/ 882143 w 12190475"/>
              <a:gd name="connsiteY2" fmla="*/ 6858001 h 6872401"/>
              <a:gd name="connsiteX3" fmla="*/ 0 w 12190475"/>
              <a:gd name="connsiteY3" fmla="*/ 6858001 h 6872401"/>
              <a:gd name="connsiteX4" fmla="*/ 914779 w 12190475"/>
              <a:gd name="connsiteY4" fmla="*/ 0 h 6872401"/>
              <a:gd name="connsiteX5" fmla="*/ 12187424 w 12190475"/>
              <a:gd name="connsiteY5" fmla="*/ 0 h 6872401"/>
              <a:gd name="connsiteX6" fmla="*/ 12187424 w 12190475"/>
              <a:gd name="connsiteY6" fmla="*/ 4333876 h 6872401"/>
              <a:gd name="connsiteX7" fmla="*/ 12190475 w 12190475"/>
              <a:gd name="connsiteY7" fmla="*/ 4333876 h 6872401"/>
              <a:gd name="connsiteX8" fmla="*/ 12190475 w 12190475"/>
              <a:gd name="connsiteY8" fmla="*/ 4796346 h 6872401"/>
              <a:gd name="connsiteX9" fmla="*/ 12190475 w 12190475"/>
              <a:gd name="connsiteY9" fmla="*/ 5648326 h 6872401"/>
              <a:gd name="connsiteX10" fmla="*/ 12190475 w 12190475"/>
              <a:gd name="connsiteY10" fmla="*/ 6872401 h 6872401"/>
              <a:gd name="connsiteX11" fmla="*/ 908622 w 12190475"/>
              <a:gd name="connsiteY11" fmla="*/ 6872401 h 6872401"/>
              <a:gd name="connsiteX12" fmla="*/ 908622 w 12190475"/>
              <a:gd name="connsiteY12" fmla="*/ 4796346 h 6872401"/>
              <a:gd name="connsiteX13" fmla="*/ 4530441 w 12190475"/>
              <a:gd name="connsiteY13" fmla="*/ 4796346 h 6872401"/>
              <a:gd name="connsiteX14" fmla="*/ 4530441 w 12190475"/>
              <a:gd name="connsiteY14" fmla="*/ 4772181 h 6872401"/>
              <a:gd name="connsiteX15" fmla="*/ 914779 w 12190475"/>
              <a:gd name="connsiteY15" fmla="*/ 4772181 h 687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0475" h="6872401">
                <a:moveTo>
                  <a:pt x="0" y="1"/>
                </a:moveTo>
                <a:lnTo>
                  <a:pt x="882143" y="1"/>
                </a:lnTo>
                <a:lnTo>
                  <a:pt x="882143" y="6858001"/>
                </a:lnTo>
                <a:lnTo>
                  <a:pt x="0" y="6858001"/>
                </a:lnTo>
                <a:close/>
                <a:moveTo>
                  <a:pt x="914779" y="0"/>
                </a:moveTo>
                <a:lnTo>
                  <a:pt x="12187424" y="0"/>
                </a:lnTo>
                <a:lnTo>
                  <a:pt x="12187424" y="4333876"/>
                </a:lnTo>
                <a:lnTo>
                  <a:pt x="12190475" y="4333876"/>
                </a:lnTo>
                <a:lnTo>
                  <a:pt x="12190475" y="4796346"/>
                </a:lnTo>
                <a:lnTo>
                  <a:pt x="12190475" y="5648326"/>
                </a:lnTo>
                <a:lnTo>
                  <a:pt x="12190475" y="6872401"/>
                </a:lnTo>
                <a:lnTo>
                  <a:pt x="908622" y="6872401"/>
                </a:lnTo>
                <a:lnTo>
                  <a:pt x="908622" y="4796346"/>
                </a:lnTo>
                <a:lnTo>
                  <a:pt x="4530441" y="4796346"/>
                </a:lnTo>
                <a:lnTo>
                  <a:pt x="4530441" y="4772181"/>
                </a:lnTo>
                <a:lnTo>
                  <a:pt x="914779" y="4772181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A21E13D9-32A0-414B-8811-425CE64DB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0159" y="4787654"/>
            <a:ext cx="3611662" cy="2070345"/>
          </a:xfrm>
          <a:solidFill>
            <a:schemeClr val="tx1">
              <a:alpha val="40000"/>
            </a:schemeClr>
          </a:solidFill>
        </p:spPr>
        <p:txBody>
          <a:bodyPr tIns="365760">
            <a:normAutofit/>
          </a:bodyPr>
          <a:lstStyle>
            <a:lvl1pPr marL="365760">
              <a:defRPr sz="2000">
                <a:solidFill>
                  <a:schemeClr val="bg2">
                    <a:alpha val="56000"/>
                  </a:schemeClr>
                </a:solidFill>
              </a:defRPr>
            </a:lvl1pPr>
          </a:lstStyle>
          <a:p>
            <a:pPr>
              <a:lnSpc>
                <a:spcPct val="120000"/>
              </a:lnSpc>
            </a:pPr>
            <a:endParaRPr lang="en-US" sz="2000" dirty="0">
              <a:solidFill>
                <a:schemeClr val="bg2">
                  <a:alpha val="56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879B96-0338-4E65-BB51-C23BF0605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5CD497-6186-406A-B1EF-7A2024CA8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86" y="4780453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904603-E089-46F5-87D5-E0983BAD9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9987" y="-7203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11EA1E-0217-800F-5643-22012DF055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FEF1B7-3865-BE2D-FCBA-26D1D95D44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ACB3A-1C20-51AF-D2C3-BF72B858BA9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768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5A72-B4B0-B2BF-E641-A2F55E52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CDEE0F-08C1-78C4-7915-83FB8E9CD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63693-FD5C-9448-FFE1-027283406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8F3EB-3E17-EF96-38C7-264BD73C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3877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086052-6759-46BD-9531-D65FD955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800" y="327600"/>
            <a:ext cx="10407600" cy="1141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3C3A5-7533-48B0-9C15-F01656766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2800" y="2059200"/>
            <a:ext cx="10407600" cy="435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35256E-21FA-473A-8EAF-34CE9AD372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A99857-D06D-4AFF-8777-07EF0A15F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172703B-0DDF-46CE-AC34-623357994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6980" y="6415199"/>
            <a:ext cx="465020" cy="442801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4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618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2"/>
          </a:solidFill>
          <a:latin typeface="+mj-lt"/>
          <a:ea typeface="Microsoft Sans Serif" panose="020B0604020202020204" pitchFamily="34" charset="0"/>
          <a:cs typeface="Microsoft Sans Serif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20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1pPr>
      <a:lvl2pPr marL="3600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20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2pPr>
      <a:lvl3pPr marL="8550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3pPr>
      <a:lvl4pPr marL="13122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4pPr>
      <a:lvl5pPr marL="1769400" indent="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None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6.png"/><Relationship Id="rId3" Type="http://schemas.openxmlformats.org/officeDocument/2006/relationships/image" Target="../media/image9.sv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11.svg"/><Relationship Id="rId10" Type="http://schemas.openxmlformats.org/officeDocument/2006/relationships/image" Target="../media/image49.png"/><Relationship Id="rId4" Type="http://schemas.openxmlformats.org/officeDocument/2006/relationships/image" Target="../media/image10.png"/><Relationship Id="rId9" Type="http://schemas.openxmlformats.org/officeDocument/2006/relationships/image" Target="../media/image48.png"/><Relationship Id="rId1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3.svg"/><Relationship Id="rId9" Type="http://schemas.openxmlformats.org/officeDocument/2006/relationships/image" Target="../media/image5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mv.ca.gov/portal/dmv-research-reports/research-development-data-dashboards/vehicles-registered-by-county/" TargetMode="External"/><Relationship Id="rId3" Type="http://schemas.openxmlformats.org/officeDocument/2006/relationships/hyperlink" Target="https://doi.org/10.1080/15389588.2021.2009115" TargetMode="External"/><Relationship Id="rId7" Type="http://schemas.openxmlformats.org/officeDocument/2006/relationships/hyperlink" Target="https://safetrec.berkeley.edu/2025-safetrec-traffic-safety-facts-motorcycle-safety" TargetMode="External"/><Relationship Id="rId2" Type="http://schemas.openxmlformats.org/officeDocument/2006/relationships/hyperlink" Target="https://highways.dot.gov/sites/fhwa.dot.gov/files/FHWA-HRT-18-040_0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stagram.com/p/C2x_XqFyJFa1pa90_qfQjJP1f8KWhcoMImumBk0/" TargetMode="External"/><Relationship Id="rId11" Type="http://schemas.openxmlformats.org/officeDocument/2006/relationships/hyperlink" Target="https://doi.org/10.1080/15389588.2023.2284111" TargetMode="External"/><Relationship Id="rId5" Type="http://schemas.openxmlformats.org/officeDocument/2006/relationships/hyperlink" Target="https://chat.openai.com/" TargetMode="External"/><Relationship Id="rId10" Type="http://schemas.openxmlformats.org/officeDocument/2006/relationships/hyperlink" Target="https://tims.berkeley.edu/" TargetMode="External"/><Relationship Id="rId4" Type="http://schemas.openxmlformats.org/officeDocument/2006/relationships/hyperlink" Target="https://www.sciencedirect.com/science/article/abs/pii/S1538958825001985" TargetMode="External"/><Relationship Id="rId9" Type="http://schemas.openxmlformats.org/officeDocument/2006/relationships/hyperlink" Target="https://www.ots.ca.gov/media-and-research/crash-rankings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vVgVnjK8H0?start=107&amp;feature=oembed" TargetMode="Externa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svg"/><Relationship Id="rId7" Type="http://schemas.openxmlformats.org/officeDocument/2006/relationships/image" Target="../media/image4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4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19034-75B2-AAB2-63F0-4285ACE48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F177179-C536-2C34-C973-601F9B8AEB95}"/>
              </a:ext>
            </a:extLst>
          </p:cNvPr>
          <p:cNvCxnSpPr>
            <a:cxnSpLocks/>
          </p:cNvCxnSpPr>
          <p:nvPr/>
        </p:nvCxnSpPr>
        <p:spPr>
          <a:xfrm>
            <a:off x="-2400" y="1092530"/>
            <a:ext cx="1219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731112A-EFE6-D2C7-E711-3FB2D80A7A83}"/>
              </a:ext>
            </a:extLst>
          </p:cNvPr>
          <p:cNvSpPr txBox="1"/>
          <p:nvPr/>
        </p:nvSpPr>
        <p:spPr>
          <a:xfrm>
            <a:off x="2400" y="1"/>
            <a:ext cx="121872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200" b="1" dirty="0"/>
              <a:t>Predicting Motorcycle Injury Severity Using Southern California Crash Data</a:t>
            </a:r>
            <a:endParaRPr lang="en-US" sz="3200" dirty="0"/>
          </a:p>
        </p:txBody>
      </p:sp>
      <p:pic>
        <p:nvPicPr>
          <p:cNvPr id="34" name="Picture 33" descr="A person on a motorcycle&#10;&#10;AI-generated content may be incorrect.">
            <a:extLst>
              <a:ext uri="{FF2B5EF4-FFF2-40B4-BE49-F238E27FC236}">
                <a16:creationId xmlns:a16="http://schemas.microsoft.com/office/drawing/2014/main" id="{B12F02CB-F031-40F6-2A33-04DD89DE9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739" y="1245592"/>
            <a:ext cx="7772400" cy="534416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5ED0F98-60AF-828F-9B72-E24A7060A45F}"/>
              </a:ext>
            </a:extLst>
          </p:cNvPr>
          <p:cNvSpPr txBox="1"/>
          <p:nvPr/>
        </p:nvSpPr>
        <p:spPr>
          <a:xfrm>
            <a:off x="-2401" y="4168502"/>
            <a:ext cx="42781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800" dirty="0"/>
              <a:t>Presenters: Ed Baek, Amber Garcia, Ryan Neighbor, Jeremiah Snipes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8803A0-1D38-A20D-F427-46DCF574DBC4}"/>
              </a:ext>
            </a:extLst>
          </p:cNvPr>
          <p:cNvSpPr txBox="1"/>
          <p:nvPr/>
        </p:nvSpPr>
        <p:spPr>
          <a:xfrm>
            <a:off x="-2401" y="2089297"/>
            <a:ext cx="42781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800" dirty="0">
                <a:solidFill>
                  <a:schemeClr val="dk1"/>
                </a:solidFill>
              </a:rPr>
              <a:t>National University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800" dirty="0">
                <a:solidFill>
                  <a:schemeClr val="dk1"/>
                </a:solidFill>
              </a:rPr>
              <a:t>Department of Technology &amp; Engineering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800" dirty="0">
                <a:solidFill>
                  <a:schemeClr val="dk1"/>
                </a:solidFill>
              </a:rPr>
              <a:t>ANA699A Capstone Project I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800" dirty="0">
                <a:solidFill>
                  <a:schemeClr val="dk1"/>
                </a:solidFill>
              </a:rPr>
              <a:t>January </a:t>
            </a:r>
            <a:r>
              <a:rPr lang="en-US" dirty="0">
                <a:solidFill>
                  <a:schemeClr val="dk1"/>
                </a:solidFill>
              </a:rPr>
              <a:t>27</a:t>
            </a:r>
            <a:r>
              <a:rPr lang="en-US" sz="1800" dirty="0">
                <a:solidFill>
                  <a:schemeClr val="dk1"/>
                </a:solidFill>
              </a:rPr>
              <a:t>, 2026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800" dirty="0">
                <a:solidFill>
                  <a:schemeClr val="dk1"/>
                </a:solidFill>
              </a:rPr>
              <a:t>Dr. Mario Missakian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DF84E1-0E68-F80C-B73A-B08F60B11D38}"/>
              </a:ext>
            </a:extLst>
          </p:cNvPr>
          <p:cNvSpPr txBox="1"/>
          <p:nvPr/>
        </p:nvSpPr>
        <p:spPr>
          <a:xfrm>
            <a:off x="6958349" y="6567156"/>
            <a:ext cx="2407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(Project 65 Studios, 2024)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E155436-DB67-BE62-8367-BD3AEE99B471}"/>
              </a:ext>
            </a:extLst>
          </p:cNvPr>
          <p:cNvSpPr txBox="1">
            <a:spLocks/>
          </p:cNvSpPr>
          <p:nvPr/>
        </p:nvSpPr>
        <p:spPr>
          <a:xfrm>
            <a:off x="11943644" y="6545022"/>
            <a:ext cx="349956" cy="349956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3600" b="0" kern="120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7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7CB85-E3DF-75A5-649B-B464A9E45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E9CD52D-42BC-BAAF-AB36-9E99F1B00AAB}"/>
              </a:ext>
            </a:extLst>
          </p:cNvPr>
          <p:cNvSpPr/>
          <p:nvPr/>
        </p:nvSpPr>
        <p:spPr>
          <a:xfrm>
            <a:off x="6264388" y="1267366"/>
            <a:ext cx="5744521" cy="5166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7E5FB6-F4E9-251F-6A3C-874D3B6F5D8E}"/>
              </a:ext>
            </a:extLst>
          </p:cNvPr>
          <p:cNvSpPr/>
          <p:nvPr/>
        </p:nvSpPr>
        <p:spPr>
          <a:xfrm>
            <a:off x="183093" y="1267366"/>
            <a:ext cx="5744521" cy="5166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BB7487-3A45-ED88-D2A5-4DEC9E652C7A}"/>
              </a:ext>
            </a:extLst>
          </p:cNvPr>
          <p:cNvSpPr txBox="1"/>
          <p:nvPr/>
        </p:nvSpPr>
        <p:spPr>
          <a:xfrm>
            <a:off x="1235720" y="85061"/>
            <a:ext cx="103701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SzPct val="120689"/>
            </a:pPr>
            <a:r>
              <a:rPr lang="en-US" sz="2800" dirty="0"/>
              <a:t>Raw TIMS crash records require structured transformation before modeling.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7616DB7-75E3-A093-732C-E6D41A21938E}"/>
              </a:ext>
            </a:extLst>
          </p:cNvPr>
          <p:cNvCxnSpPr>
            <a:cxnSpLocks/>
          </p:cNvCxnSpPr>
          <p:nvPr/>
        </p:nvCxnSpPr>
        <p:spPr>
          <a:xfrm>
            <a:off x="-13033" y="1089327"/>
            <a:ext cx="1219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15B1A78A-E734-55B3-C3E8-B9A1D3F3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86858-BA0C-4C89-525A-C808F9590DBF}"/>
              </a:ext>
            </a:extLst>
          </p:cNvPr>
          <p:cNvSpPr txBox="1"/>
          <p:nvPr/>
        </p:nvSpPr>
        <p:spPr>
          <a:xfrm>
            <a:off x="1948906" y="6475418"/>
            <a:ext cx="1128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(TIMS, 2025)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1EA64-F8E7-89F3-1139-8D2D6EC3CDBD}"/>
              </a:ext>
            </a:extLst>
          </p:cNvPr>
          <p:cNvSpPr txBox="1"/>
          <p:nvPr/>
        </p:nvSpPr>
        <p:spPr>
          <a:xfrm>
            <a:off x="6542029" y="6473481"/>
            <a:ext cx="54174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(Safe Transportation Research and Education Center, 2025)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FBBB81-09CC-98F8-795B-9AE09A77BEE2}"/>
              </a:ext>
            </a:extLst>
          </p:cNvPr>
          <p:cNvGrpSpPr/>
          <p:nvPr/>
        </p:nvGrpSpPr>
        <p:grpSpPr>
          <a:xfrm>
            <a:off x="330736" y="44329"/>
            <a:ext cx="958238" cy="923791"/>
            <a:chOff x="9604455" y="3015526"/>
            <a:chExt cx="958238" cy="9237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Graphic 9" descr="Open folder with solid fill">
              <a:extLst>
                <a:ext uri="{FF2B5EF4-FFF2-40B4-BE49-F238E27FC236}">
                  <a16:creationId xmlns:a16="http://schemas.microsoft.com/office/drawing/2014/main" id="{7799EF87-CC9F-0C46-E471-F15B3C996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04455" y="3015526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Single gear with solid fill">
              <a:extLst>
                <a:ext uri="{FF2B5EF4-FFF2-40B4-BE49-F238E27FC236}">
                  <a16:creationId xmlns:a16="http://schemas.microsoft.com/office/drawing/2014/main" id="{5E8DA05A-FCE2-0373-A5C4-749929EBD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1318" y="3357942"/>
              <a:ext cx="581375" cy="58137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C71ABBE-4244-34A1-7DE7-EB8A033DABE7}"/>
              </a:ext>
            </a:extLst>
          </p:cNvPr>
          <p:cNvSpPr/>
          <p:nvPr/>
        </p:nvSpPr>
        <p:spPr>
          <a:xfrm>
            <a:off x="330736" y="1342825"/>
            <a:ext cx="5405046" cy="473186"/>
          </a:xfrm>
          <a:prstGeom prst="rect">
            <a:avLst/>
          </a:prstGeom>
          <a:solidFill>
            <a:srgbClr val="43A1D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Preparation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7C9E08-C430-C3EE-C713-04E2483D6E13}"/>
              </a:ext>
            </a:extLst>
          </p:cNvPr>
          <p:cNvSpPr/>
          <p:nvPr/>
        </p:nvSpPr>
        <p:spPr>
          <a:xfrm>
            <a:off x="6456218" y="1342825"/>
            <a:ext cx="5405046" cy="473186"/>
          </a:xfrm>
          <a:prstGeom prst="rect">
            <a:avLst/>
          </a:prstGeom>
          <a:solidFill>
            <a:srgbClr val="43A1D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0B57B7-EA12-CFFC-C74D-ACA117B34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822" y="1937335"/>
            <a:ext cx="3125867" cy="205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E29B451-EDB3-AD7A-994D-001A756C2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822" y="4108670"/>
            <a:ext cx="3125867" cy="205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B3E237-437C-73E6-CBB0-D427FC420D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2671" y="2361630"/>
            <a:ext cx="716549" cy="18870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80E0FC-044B-ADE8-BAE5-51C6194B45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8104" y="2351867"/>
            <a:ext cx="645041" cy="18968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6CCCE0-0E5E-4AD5-B59D-46F75841B9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9510" y="2361630"/>
            <a:ext cx="888618" cy="18968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FF7C0AB-CF0B-0E17-DF7E-03FBAF10B9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0945" y="4333947"/>
            <a:ext cx="907951" cy="19804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ED7850F-F80F-04C4-CC61-855DCDC078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09510" y="4447743"/>
            <a:ext cx="906952" cy="189685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51435E1-D48C-8403-7501-4CF3406251EA}"/>
              </a:ext>
            </a:extLst>
          </p:cNvPr>
          <p:cNvCxnSpPr/>
          <p:nvPr/>
        </p:nvCxnSpPr>
        <p:spPr>
          <a:xfrm>
            <a:off x="9175972" y="2248067"/>
            <a:ext cx="0" cy="40346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90F702-7F30-9C6C-9F92-9B9F95D88698}"/>
              </a:ext>
            </a:extLst>
          </p:cNvPr>
          <p:cNvSpPr txBox="1"/>
          <p:nvPr/>
        </p:nvSpPr>
        <p:spPr>
          <a:xfrm>
            <a:off x="7210945" y="1884778"/>
            <a:ext cx="992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Before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482FE2-8056-CC0A-9BD7-29FF2E03A093}"/>
              </a:ext>
            </a:extLst>
          </p:cNvPr>
          <p:cNvSpPr txBox="1"/>
          <p:nvPr/>
        </p:nvSpPr>
        <p:spPr>
          <a:xfrm>
            <a:off x="10057667" y="1902956"/>
            <a:ext cx="992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After</a:t>
            </a:r>
          </a:p>
        </p:txBody>
      </p:sp>
      <p:pic>
        <p:nvPicPr>
          <p:cNvPr id="33" name="Graphic 32" descr="Arrow Right with solid fill">
            <a:extLst>
              <a:ext uri="{FF2B5EF4-FFF2-40B4-BE49-F238E27FC236}">
                <a16:creationId xmlns:a16="http://schemas.microsoft.com/office/drawing/2014/main" id="{E6A81B04-FACA-3733-AB01-BBE375104B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32029" y="2971800"/>
            <a:ext cx="1209318" cy="914400"/>
          </a:xfrm>
          <a:prstGeom prst="rect">
            <a:avLst/>
          </a:prstGeom>
        </p:spPr>
      </p:pic>
      <p:pic>
        <p:nvPicPr>
          <p:cNvPr id="34" name="Graphic 33" descr="Arrow Right with solid fill">
            <a:extLst>
              <a:ext uri="{FF2B5EF4-FFF2-40B4-BE49-F238E27FC236}">
                <a16:creationId xmlns:a16="http://schemas.microsoft.com/office/drawing/2014/main" id="{84F2059D-B9A4-DD20-8CD6-18BEC14699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32029" y="5057975"/>
            <a:ext cx="120931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87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2F8A7-AEEE-D672-FEB7-E45CE4BF6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094697B-59DF-257B-BE82-251410F62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672" y="1629266"/>
            <a:ext cx="7617695" cy="507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375F0EC-1A15-DC5C-E534-B74A9D0F2EFA}"/>
              </a:ext>
            </a:extLst>
          </p:cNvPr>
          <p:cNvSpPr txBox="1"/>
          <p:nvPr/>
        </p:nvSpPr>
        <p:spPr>
          <a:xfrm>
            <a:off x="1235720" y="85061"/>
            <a:ext cx="9718160" cy="1544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Bef>
                <a:spcPts val="1200"/>
              </a:spcBef>
              <a:buSzPts val="990"/>
            </a:pPr>
            <a:r>
              <a:rPr lang="en-US" sz="2800" dirty="0"/>
              <a:t>A supervised injury severity classification model that estimates the risk of severe or fatal motorcycle injury given crash characteristics.</a:t>
            </a:r>
            <a:endParaRPr lang="en-US" sz="2800" b="1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90E7A23-F0F5-4D95-858E-A1D4BEBD9B7F}"/>
              </a:ext>
            </a:extLst>
          </p:cNvPr>
          <p:cNvCxnSpPr>
            <a:cxnSpLocks/>
          </p:cNvCxnSpPr>
          <p:nvPr/>
        </p:nvCxnSpPr>
        <p:spPr>
          <a:xfrm>
            <a:off x="-13033" y="1656062"/>
            <a:ext cx="1219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1E5098DF-A3EA-94CD-2F31-F229F9419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16F3C7-AC80-9DB6-8CE6-845C50DF8C2A}"/>
              </a:ext>
            </a:extLst>
          </p:cNvPr>
          <p:cNvGrpSpPr/>
          <p:nvPr/>
        </p:nvGrpSpPr>
        <p:grpSpPr>
          <a:xfrm>
            <a:off x="530476" y="399963"/>
            <a:ext cx="914400" cy="914400"/>
            <a:chOff x="9740472" y="5426173"/>
            <a:chExt cx="914400" cy="914400"/>
          </a:xfrm>
        </p:grpSpPr>
        <p:pic>
          <p:nvPicPr>
            <p:cNvPr id="4" name="Graphic 3" descr="Document with solid fill">
              <a:extLst>
                <a:ext uri="{FF2B5EF4-FFF2-40B4-BE49-F238E27FC236}">
                  <a16:creationId xmlns:a16="http://schemas.microsoft.com/office/drawing/2014/main" id="{4B179C01-D789-AADC-9C3E-A8A37995D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40472" y="5426173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28E381-4475-5EE7-3B34-29604DC28E5C}"/>
                </a:ext>
              </a:extLst>
            </p:cNvPr>
            <p:cNvSpPr/>
            <p:nvPr/>
          </p:nvSpPr>
          <p:spPr>
            <a:xfrm>
              <a:off x="10154975" y="5907171"/>
              <a:ext cx="412997" cy="412997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 descr="Checkmark with solid fill">
              <a:extLst>
                <a:ext uri="{FF2B5EF4-FFF2-40B4-BE49-F238E27FC236}">
                  <a16:creationId xmlns:a16="http://schemas.microsoft.com/office/drawing/2014/main" id="{E4EA7F92-B08F-BAAB-63A6-E34990FA7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96166" y="5938506"/>
              <a:ext cx="350326" cy="350326"/>
            </a:xfrm>
            <a:prstGeom prst="rect">
              <a:avLst/>
            </a:prstGeom>
          </p:spPr>
        </p:pic>
      </p:grpSp>
      <p:pic>
        <p:nvPicPr>
          <p:cNvPr id="5124" name="Picture 4">
            <a:extLst>
              <a:ext uri="{FF2B5EF4-FFF2-40B4-BE49-F238E27FC236}">
                <a16:creationId xmlns:a16="http://schemas.microsoft.com/office/drawing/2014/main" id="{F7FA7DFC-1F10-EF44-72C9-71D54973E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736" y="1784041"/>
            <a:ext cx="1338139" cy="195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F457F8-D69B-6FC3-A7E6-48C405C64B33}"/>
              </a:ext>
            </a:extLst>
          </p:cNvPr>
          <p:cNvSpPr/>
          <p:nvPr/>
        </p:nvSpPr>
        <p:spPr>
          <a:xfrm>
            <a:off x="714780" y="1886618"/>
            <a:ext cx="4835564" cy="594678"/>
          </a:xfrm>
          <a:prstGeom prst="roundRect">
            <a:avLst/>
          </a:prstGeom>
          <a:solidFill>
            <a:srgbClr val="4562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Supervised Injury Severity Risk Modeling</a:t>
            </a:r>
          </a:p>
        </p:txBody>
      </p:sp>
      <p:pic>
        <p:nvPicPr>
          <p:cNvPr id="12" name="Graphic 11" descr="Arrow Right with solid fill">
            <a:extLst>
              <a:ext uri="{FF2B5EF4-FFF2-40B4-BE49-F238E27FC236}">
                <a16:creationId xmlns:a16="http://schemas.microsoft.com/office/drawing/2014/main" id="{25178F2E-4C78-E7C8-A7E6-CCC4634C20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2954583" y="2416598"/>
            <a:ext cx="355956" cy="44965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B8B24C-6D2C-B9F3-C004-564FFB43D6B4}"/>
              </a:ext>
            </a:extLst>
          </p:cNvPr>
          <p:cNvSpPr/>
          <p:nvPr/>
        </p:nvSpPr>
        <p:spPr>
          <a:xfrm>
            <a:off x="771264" y="2814654"/>
            <a:ext cx="4835564" cy="594678"/>
          </a:xfrm>
          <a:prstGeom prst="roundRect">
            <a:avLst/>
          </a:prstGeom>
          <a:solidFill>
            <a:srgbClr val="45627A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/ Validation / Test Split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786372-0A54-E826-A765-F23C25843949}"/>
              </a:ext>
            </a:extLst>
          </p:cNvPr>
          <p:cNvCxnSpPr>
            <a:cxnSpLocks/>
          </p:cNvCxnSpPr>
          <p:nvPr/>
        </p:nvCxnSpPr>
        <p:spPr>
          <a:xfrm>
            <a:off x="1519106" y="3558793"/>
            <a:ext cx="34005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2CC3844-6A9C-D5C7-3E7C-77B59A3038F2}"/>
              </a:ext>
            </a:extLst>
          </p:cNvPr>
          <p:cNvSpPr/>
          <p:nvPr/>
        </p:nvSpPr>
        <p:spPr>
          <a:xfrm>
            <a:off x="771264" y="3742243"/>
            <a:ext cx="1495686" cy="5535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99D4F0-A7B2-2971-FFBD-08056D793EF2}"/>
              </a:ext>
            </a:extLst>
          </p:cNvPr>
          <p:cNvSpPr/>
          <p:nvPr/>
        </p:nvSpPr>
        <p:spPr>
          <a:xfrm>
            <a:off x="2384717" y="3742243"/>
            <a:ext cx="1495686" cy="5535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Forest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3B53315-B544-616C-4F27-87D9CAABE2D3}"/>
              </a:ext>
            </a:extLst>
          </p:cNvPr>
          <p:cNvSpPr/>
          <p:nvPr/>
        </p:nvSpPr>
        <p:spPr>
          <a:xfrm>
            <a:off x="4111142" y="3742243"/>
            <a:ext cx="1495686" cy="5535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XGBoost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B776046-1C17-88BE-301D-8CAFEE4E7733}"/>
              </a:ext>
            </a:extLst>
          </p:cNvPr>
          <p:cNvSpPr/>
          <p:nvPr/>
        </p:nvSpPr>
        <p:spPr>
          <a:xfrm>
            <a:off x="1387138" y="4873837"/>
            <a:ext cx="3490841" cy="594678"/>
          </a:xfrm>
          <a:prstGeom prst="roundRect">
            <a:avLst/>
          </a:prstGeom>
          <a:solidFill>
            <a:srgbClr val="45627A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ROC-AUC | Precision | Recall</a:t>
            </a:r>
          </a:p>
        </p:txBody>
      </p:sp>
      <p:pic>
        <p:nvPicPr>
          <p:cNvPr id="24" name="Graphic 23" descr="Arrow Right with solid fill">
            <a:extLst>
              <a:ext uri="{FF2B5EF4-FFF2-40B4-BE49-F238E27FC236}">
                <a16:creationId xmlns:a16="http://schemas.microsoft.com/office/drawing/2014/main" id="{E5761A8E-92FB-4A71-36EC-BFF1220DB3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2954581" y="3333967"/>
            <a:ext cx="355956" cy="449653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8FE9EA6-5DAC-B858-A0A8-BE23DA7B27E7}"/>
              </a:ext>
            </a:extLst>
          </p:cNvPr>
          <p:cNvSpPr/>
          <p:nvPr/>
        </p:nvSpPr>
        <p:spPr>
          <a:xfrm>
            <a:off x="1848991" y="6041719"/>
            <a:ext cx="2493265" cy="594678"/>
          </a:xfrm>
          <a:prstGeom prst="roundRect">
            <a:avLst/>
          </a:prstGeom>
          <a:solidFill>
            <a:srgbClr val="45627A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 model behavior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7C936A-75A8-4DD0-9F7D-70C06883D370}"/>
              </a:ext>
            </a:extLst>
          </p:cNvPr>
          <p:cNvCxnSpPr/>
          <p:nvPr/>
        </p:nvCxnSpPr>
        <p:spPr>
          <a:xfrm>
            <a:off x="4919663" y="3544507"/>
            <a:ext cx="0" cy="17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5296CE3-1A5C-85F3-6FC4-7ABA7A546956}"/>
              </a:ext>
            </a:extLst>
          </p:cNvPr>
          <p:cNvCxnSpPr/>
          <p:nvPr/>
        </p:nvCxnSpPr>
        <p:spPr>
          <a:xfrm>
            <a:off x="1519106" y="3544507"/>
            <a:ext cx="0" cy="177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4E859CA-48CB-E420-0D4A-37E9A391644A}"/>
              </a:ext>
            </a:extLst>
          </p:cNvPr>
          <p:cNvCxnSpPr>
            <a:cxnSpLocks/>
          </p:cNvCxnSpPr>
          <p:nvPr/>
        </p:nvCxnSpPr>
        <p:spPr>
          <a:xfrm>
            <a:off x="1519105" y="4562093"/>
            <a:ext cx="34005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01E28A-9BF7-EDE6-2837-C11C0380A3CB}"/>
              </a:ext>
            </a:extLst>
          </p:cNvPr>
          <p:cNvCxnSpPr>
            <a:cxnSpLocks/>
          </p:cNvCxnSpPr>
          <p:nvPr/>
        </p:nvCxnSpPr>
        <p:spPr>
          <a:xfrm flipH="1">
            <a:off x="1519106" y="4300526"/>
            <a:ext cx="1" cy="2762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9893D52-A5EC-8573-5D4C-74A63E1CB9A8}"/>
              </a:ext>
            </a:extLst>
          </p:cNvPr>
          <p:cNvCxnSpPr/>
          <p:nvPr/>
        </p:nvCxnSpPr>
        <p:spPr>
          <a:xfrm flipH="1">
            <a:off x="4919662" y="4299763"/>
            <a:ext cx="1" cy="2762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 descr="Arrow Right with solid fill">
            <a:extLst>
              <a:ext uri="{FF2B5EF4-FFF2-40B4-BE49-F238E27FC236}">
                <a16:creationId xmlns:a16="http://schemas.microsoft.com/office/drawing/2014/main" id="{1689B521-D842-B9BD-602E-AA142184A4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2835219" y="4324064"/>
            <a:ext cx="594679" cy="449653"/>
          </a:xfrm>
          <a:prstGeom prst="rect">
            <a:avLst/>
          </a:prstGeom>
        </p:spPr>
      </p:pic>
      <p:pic>
        <p:nvPicPr>
          <p:cNvPr id="47" name="Graphic 46" descr="Arrow Right with solid fill">
            <a:extLst>
              <a:ext uri="{FF2B5EF4-FFF2-40B4-BE49-F238E27FC236}">
                <a16:creationId xmlns:a16="http://schemas.microsoft.com/office/drawing/2014/main" id="{0E072B50-4C34-2E91-A6B6-5B42F6B020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2835219" y="5499965"/>
            <a:ext cx="594679" cy="44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13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323E7-3483-2D11-A23E-7A0B996B1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8412E89-2902-D020-3181-E0D5793159D7}"/>
              </a:ext>
            </a:extLst>
          </p:cNvPr>
          <p:cNvSpPr txBox="1"/>
          <p:nvPr/>
        </p:nvSpPr>
        <p:spPr>
          <a:xfrm>
            <a:off x="1235720" y="85061"/>
            <a:ext cx="9718160" cy="55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Bef>
                <a:spcPts val="1200"/>
              </a:spcBef>
              <a:buSzPts val="990"/>
            </a:pPr>
            <a:r>
              <a:rPr lang="en-US" sz="2800" dirty="0"/>
              <a:t>Modeling</a:t>
            </a:r>
            <a:endParaRPr lang="en-US" sz="2800" b="1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FB645D-C366-D5C1-F2E0-72F481912E40}"/>
              </a:ext>
            </a:extLst>
          </p:cNvPr>
          <p:cNvCxnSpPr>
            <a:cxnSpLocks/>
          </p:cNvCxnSpPr>
          <p:nvPr/>
        </p:nvCxnSpPr>
        <p:spPr>
          <a:xfrm>
            <a:off x="-13033" y="1656062"/>
            <a:ext cx="1219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160070BC-C680-8837-8F20-7D3B62B4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7CD866-3AAA-AFE7-F255-9065AB71110C}"/>
              </a:ext>
            </a:extLst>
          </p:cNvPr>
          <p:cNvSpPr txBox="1"/>
          <p:nvPr/>
        </p:nvSpPr>
        <p:spPr>
          <a:xfrm>
            <a:off x="2798121" y="6026874"/>
            <a:ext cx="1128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(TIMS, 2025)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4AE63-4915-241C-6AF6-1444835D89E6}"/>
              </a:ext>
            </a:extLst>
          </p:cNvPr>
          <p:cNvSpPr txBox="1"/>
          <p:nvPr/>
        </p:nvSpPr>
        <p:spPr>
          <a:xfrm>
            <a:off x="6747750" y="6548048"/>
            <a:ext cx="45560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(Safe Transportation Research and Education Center, 2025)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CBF880E-6C1F-D522-41AD-EFF16DE91DCF}"/>
              </a:ext>
            </a:extLst>
          </p:cNvPr>
          <p:cNvGrpSpPr/>
          <p:nvPr/>
        </p:nvGrpSpPr>
        <p:grpSpPr>
          <a:xfrm>
            <a:off x="530476" y="399963"/>
            <a:ext cx="914400" cy="914400"/>
            <a:chOff x="9740472" y="5426173"/>
            <a:chExt cx="914400" cy="914400"/>
          </a:xfrm>
        </p:grpSpPr>
        <p:pic>
          <p:nvPicPr>
            <p:cNvPr id="4" name="Graphic 3" descr="Document with solid fill">
              <a:extLst>
                <a:ext uri="{FF2B5EF4-FFF2-40B4-BE49-F238E27FC236}">
                  <a16:creationId xmlns:a16="http://schemas.microsoft.com/office/drawing/2014/main" id="{C5EDB652-CE58-3B79-4B73-ED7012602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40472" y="5426173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E10737E-EEFA-E71B-E68C-5B5CDC7B7C97}"/>
                </a:ext>
              </a:extLst>
            </p:cNvPr>
            <p:cNvSpPr/>
            <p:nvPr/>
          </p:nvSpPr>
          <p:spPr>
            <a:xfrm>
              <a:off x="10154975" y="5907171"/>
              <a:ext cx="412997" cy="412997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 descr="Checkmark with solid fill">
              <a:extLst>
                <a:ext uri="{FF2B5EF4-FFF2-40B4-BE49-F238E27FC236}">
                  <a16:creationId xmlns:a16="http://schemas.microsoft.com/office/drawing/2014/main" id="{219B43F7-E710-C646-2010-935FD8488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96166" y="5938506"/>
              <a:ext cx="350326" cy="350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3058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B6099-113E-7C54-7AE5-2855F60CE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12D17B97-7AC7-0B03-444D-6CB355061FEF}"/>
              </a:ext>
            </a:extLst>
          </p:cNvPr>
          <p:cNvSpPr txBox="1"/>
          <p:nvPr/>
        </p:nvSpPr>
        <p:spPr>
          <a:xfrm>
            <a:off x="1235720" y="85061"/>
            <a:ext cx="9718160" cy="1199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Bef>
                <a:spcPts val="1200"/>
              </a:spcBef>
              <a:buSzPts val="990"/>
            </a:pPr>
            <a:r>
              <a:rPr lang="en-US" sz="2800" dirty="0"/>
              <a:t>Evaluation &amp;</a:t>
            </a:r>
          </a:p>
          <a:p>
            <a:pPr lvl="0" algn="ctr">
              <a:lnSpc>
                <a:spcPct val="115000"/>
              </a:lnSpc>
              <a:spcBef>
                <a:spcPts val="1200"/>
              </a:spcBef>
              <a:buSzPts val="990"/>
            </a:pPr>
            <a:r>
              <a:rPr lang="en-US" sz="2800" dirty="0"/>
              <a:t>Validation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BA36D9-7837-FD07-C2E7-C0AD97A39C68}"/>
              </a:ext>
            </a:extLst>
          </p:cNvPr>
          <p:cNvCxnSpPr>
            <a:cxnSpLocks/>
          </p:cNvCxnSpPr>
          <p:nvPr/>
        </p:nvCxnSpPr>
        <p:spPr>
          <a:xfrm>
            <a:off x="-13033" y="1656062"/>
            <a:ext cx="1219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FCC35D37-8986-17FE-A525-04292B3F4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E5613-7475-E351-D922-EA6079DF741A}"/>
              </a:ext>
            </a:extLst>
          </p:cNvPr>
          <p:cNvSpPr txBox="1"/>
          <p:nvPr/>
        </p:nvSpPr>
        <p:spPr>
          <a:xfrm>
            <a:off x="2798121" y="6026874"/>
            <a:ext cx="1128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(TIMS, 2025)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F08BE-93FB-555B-690C-E446215CF5B7}"/>
              </a:ext>
            </a:extLst>
          </p:cNvPr>
          <p:cNvSpPr txBox="1"/>
          <p:nvPr/>
        </p:nvSpPr>
        <p:spPr>
          <a:xfrm>
            <a:off x="6747750" y="6548048"/>
            <a:ext cx="45560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(Safe Transportation Research and Education Center, 2025)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93C149-1A85-34D1-63D7-B7ACA1E9232C}"/>
              </a:ext>
            </a:extLst>
          </p:cNvPr>
          <p:cNvGrpSpPr/>
          <p:nvPr/>
        </p:nvGrpSpPr>
        <p:grpSpPr>
          <a:xfrm>
            <a:off x="411733" y="293291"/>
            <a:ext cx="1148873" cy="1127744"/>
            <a:chOff x="5544850" y="5314146"/>
            <a:chExt cx="1148873" cy="1127744"/>
          </a:xfrm>
        </p:grpSpPr>
        <p:pic>
          <p:nvPicPr>
            <p:cNvPr id="2" name="Graphic 1" descr="Morse Code with solid fill">
              <a:extLst>
                <a:ext uri="{FF2B5EF4-FFF2-40B4-BE49-F238E27FC236}">
                  <a16:creationId xmlns:a16="http://schemas.microsoft.com/office/drawing/2014/main" id="{5759221F-1737-0CBA-994B-50A3C1C9F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44850" y="5314146"/>
              <a:ext cx="1078633" cy="10786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Graphic 2" descr="Magnifying glass with solid fill">
              <a:extLst>
                <a:ext uri="{FF2B5EF4-FFF2-40B4-BE49-F238E27FC236}">
                  <a16:creationId xmlns:a16="http://schemas.microsoft.com/office/drawing/2014/main" id="{BF7D01FB-76BB-1111-F8A0-087BA13AB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79323" y="55274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8918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C6FFD-5B59-8BDF-48AD-F9C0869D6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06BB0793-5A15-F12A-7CF1-A72AB89C7444}"/>
              </a:ext>
            </a:extLst>
          </p:cNvPr>
          <p:cNvSpPr txBox="1"/>
          <p:nvPr/>
        </p:nvSpPr>
        <p:spPr>
          <a:xfrm>
            <a:off x="1235720" y="85061"/>
            <a:ext cx="9718160" cy="1199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Bef>
                <a:spcPts val="1200"/>
              </a:spcBef>
              <a:buSzPts val="990"/>
            </a:pPr>
            <a:r>
              <a:rPr lang="en-US" sz="2800" dirty="0"/>
              <a:t>Evaluation &amp;</a:t>
            </a:r>
          </a:p>
          <a:p>
            <a:pPr lvl="0" algn="ctr">
              <a:lnSpc>
                <a:spcPct val="115000"/>
              </a:lnSpc>
              <a:spcBef>
                <a:spcPts val="1200"/>
              </a:spcBef>
              <a:buSzPts val="990"/>
            </a:pPr>
            <a:r>
              <a:rPr lang="en-US" sz="2800" dirty="0"/>
              <a:t>Validation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1C7A8D-AA5A-4783-6C17-5A1B0EE010FB}"/>
              </a:ext>
            </a:extLst>
          </p:cNvPr>
          <p:cNvCxnSpPr>
            <a:cxnSpLocks/>
          </p:cNvCxnSpPr>
          <p:nvPr/>
        </p:nvCxnSpPr>
        <p:spPr>
          <a:xfrm>
            <a:off x="-13033" y="1656062"/>
            <a:ext cx="1219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0FE17E12-F92A-21CD-D972-8A78773D9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0626B-C586-D454-917A-E00CCA1EB4F4}"/>
              </a:ext>
            </a:extLst>
          </p:cNvPr>
          <p:cNvSpPr txBox="1"/>
          <p:nvPr/>
        </p:nvSpPr>
        <p:spPr>
          <a:xfrm>
            <a:off x="2798121" y="6026874"/>
            <a:ext cx="1128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(TIMS, 2025)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E9E203-9B68-9E28-F5B8-90073CCA3350}"/>
              </a:ext>
            </a:extLst>
          </p:cNvPr>
          <p:cNvSpPr txBox="1"/>
          <p:nvPr/>
        </p:nvSpPr>
        <p:spPr>
          <a:xfrm>
            <a:off x="6747750" y="6548048"/>
            <a:ext cx="45560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(Safe Transportation Research and Education Center, 2025)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8D6E6F-7BA1-47E5-7CF9-CF3937B387B7}"/>
              </a:ext>
            </a:extLst>
          </p:cNvPr>
          <p:cNvGrpSpPr/>
          <p:nvPr/>
        </p:nvGrpSpPr>
        <p:grpSpPr>
          <a:xfrm>
            <a:off x="411733" y="293291"/>
            <a:ext cx="1148873" cy="1127744"/>
            <a:chOff x="5544850" y="5314146"/>
            <a:chExt cx="1148873" cy="1127744"/>
          </a:xfrm>
        </p:grpSpPr>
        <p:pic>
          <p:nvPicPr>
            <p:cNvPr id="2" name="Graphic 1" descr="Morse Code with solid fill">
              <a:extLst>
                <a:ext uri="{FF2B5EF4-FFF2-40B4-BE49-F238E27FC236}">
                  <a16:creationId xmlns:a16="http://schemas.microsoft.com/office/drawing/2014/main" id="{72F5FD4C-6061-E58D-F7C2-4CE267CBC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44850" y="5314146"/>
              <a:ext cx="1078633" cy="10786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Graphic 2" descr="Magnifying glass with solid fill">
              <a:extLst>
                <a:ext uri="{FF2B5EF4-FFF2-40B4-BE49-F238E27FC236}">
                  <a16:creationId xmlns:a16="http://schemas.microsoft.com/office/drawing/2014/main" id="{03C09442-E0A9-0B92-E70F-B2AB03324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79323" y="55274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79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4655C-1841-B3DE-7ECA-C3B5414BE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2866F55-6C53-A442-D6FB-76886E8F22FC}"/>
              </a:ext>
            </a:extLst>
          </p:cNvPr>
          <p:cNvSpPr txBox="1"/>
          <p:nvPr/>
        </p:nvSpPr>
        <p:spPr>
          <a:xfrm>
            <a:off x="1235720" y="85061"/>
            <a:ext cx="9718160" cy="1199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Bef>
                <a:spcPts val="1200"/>
              </a:spcBef>
              <a:buSzPts val="990"/>
            </a:pPr>
            <a:r>
              <a:rPr lang="en-US" sz="2800" dirty="0"/>
              <a:t>Limitations &amp;</a:t>
            </a:r>
          </a:p>
          <a:p>
            <a:pPr lvl="0" algn="ctr">
              <a:lnSpc>
                <a:spcPct val="115000"/>
              </a:lnSpc>
              <a:spcBef>
                <a:spcPts val="1200"/>
              </a:spcBef>
              <a:buSzPts val="990"/>
            </a:pPr>
            <a:r>
              <a:rPr lang="en-US" sz="2800" dirty="0"/>
              <a:t>Conclusions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BCD9A1-D253-60D4-A3EC-51830D9BD212}"/>
              </a:ext>
            </a:extLst>
          </p:cNvPr>
          <p:cNvCxnSpPr>
            <a:cxnSpLocks/>
          </p:cNvCxnSpPr>
          <p:nvPr/>
        </p:nvCxnSpPr>
        <p:spPr>
          <a:xfrm>
            <a:off x="-13033" y="1656062"/>
            <a:ext cx="1219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C24730DF-B491-274A-A8E1-E3852AAC1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8B5439-3DAC-9D2B-A3B8-C60530D81C6D}"/>
              </a:ext>
            </a:extLst>
          </p:cNvPr>
          <p:cNvSpPr txBox="1"/>
          <p:nvPr/>
        </p:nvSpPr>
        <p:spPr>
          <a:xfrm>
            <a:off x="2798121" y="6026874"/>
            <a:ext cx="1128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(TIMS, 2025)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EDC02C-AAB4-83F7-4B70-CA975B1F82AF}"/>
              </a:ext>
            </a:extLst>
          </p:cNvPr>
          <p:cNvSpPr txBox="1"/>
          <p:nvPr/>
        </p:nvSpPr>
        <p:spPr>
          <a:xfrm>
            <a:off x="6747750" y="6548048"/>
            <a:ext cx="45560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(Safe Transportation Research and Education Center, 2025)</a:t>
            </a:r>
          </a:p>
        </p:txBody>
      </p:sp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9AE5DED1-729A-1606-DE6B-C1C1D461F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005" y="293291"/>
            <a:ext cx="954088" cy="9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22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BEDD0-19DC-D620-3CDE-EDB494CAE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73BF1540-7BDE-4326-3304-162536BB1449}"/>
              </a:ext>
            </a:extLst>
          </p:cNvPr>
          <p:cNvSpPr txBox="1"/>
          <p:nvPr/>
        </p:nvSpPr>
        <p:spPr>
          <a:xfrm>
            <a:off x="1235720" y="85061"/>
            <a:ext cx="9718160" cy="1199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Bef>
                <a:spcPts val="1200"/>
              </a:spcBef>
              <a:buSzPts val="990"/>
            </a:pPr>
            <a:r>
              <a:rPr lang="en-US" sz="2800" dirty="0"/>
              <a:t>Limitations &amp;</a:t>
            </a:r>
          </a:p>
          <a:p>
            <a:pPr lvl="0" algn="ctr">
              <a:lnSpc>
                <a:spcPct val="115000"/>
              </a:lnSpc>
              <a:spcBef>
                <a:spcPts val="1200"/>
              </a:spcBef>
              <a:buSzPts val="990"/>
            </a:pPr>
            <a:r>
              <a:rPr lang="en-US" sz="2800" dirty="0"/>
              <a:t>Conclusions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E96042A-D8C6-BF97-3D97-4B4CBA097CBE}"/>
              </a:ext>
            </a:extLst>
          </p:cNvPr>
          <p:cNvCxnSpPr>
            <a:cxnSpLocks/>
          </p:cNvCxnSpPr>
          <p:nvPr/>
        </p:nvCxnSpPr>
        <p:spPr>
          <a:xfrm>
            <a:off x="-13033" y="1656062"/>
            <a:ext cx="1219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2BE6EC96-C9D6-CE06-9594-6416CDA7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>
                <a:solidFill>
                  <a:schemeClr val="tx1"/>
                </a:solidFill>
              </a:rPr>
              <a:pPr/>
              <a:t>16</a:t>
            </a:fld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04752-BE5B-8FBD-EA1D-BC8ADCF3227E}"/>
              </a:ext>
            </a:extLst>
          </p:cNvPr>
          <p:cNvSpPr txBox="1"/>
          <p:nvPr/>
        </p:nvSpPr>
        <p:spPr>
          <a:xfrm>
            <a:off x="2798121" y="6026874"/>
            <a:ext cx="1128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(TIMS, 2025)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296818-54AC-BADE-B856-AB195F2D6E58}"/>
              </a:ext>
            </a:extLst>
          </p:cNvPr>
          <p:cNvSpPr txBox="1"/>
          <p:nvPr/>
        </p:nvSpPr>
        <p:spPr>
          <a:xfrm>
            <a:off x="6747750" y="6548048"/>
            <a:ext cx="45560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(Safe Transportation Research and Education Center, 2025)</a:t>
            </a:r>
          </a:p>
        </p:txBody>
      </p:sp>
      <p:pic>
        <p:nvPicPr>
          <p:cNvPr id="4" name="Graphic 3" descr="Puzzle pieces with solid fill">
            <a:extLst>
              <a:ext uri="{FF2B5EF4-FFF2-40B4-BE49-F238E27FC236}">
                <a16:creationId xmlns:a16="http://schemas.microsoft.com/office/drawing/2014/main" id="{46363B07-A8E8-970A-B6E9-19180E787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005" y="293291"/>
            <a:ext cx="954088" cy="9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99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7EDE9-72E8-A8E6-5812-0487AC06F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543652B6-AFAF-76AA-5CCD-358240C2F297}"/>
              </a:ext>
            </a:extLst>
          </p:cNvPr>
          <p:cNvSpPr txBox="1"/>
          <p:nvPr/>
        </p:nvSpPr>
        <p:spPr>
          <a:xfrm>
            <a:off x="1235720" y="85061"/>
            <a:ext cx="9718160" cy="550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Bef>
                <a:spcPts val="1200"/>
              </a:spcBef>
              <a:buSzPts val="990"/>
            </a:pPr>
            <a:r>
              <a:rPr lang="en-US" sz="2800" dirty="0"/>
              <a:t>References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3C59674-870B-D5A0-9169-4A0D439AA11C}"/>
              </a:ext>
            </a:extLst>
          </p:cNvPr>
          <p:cNvCxnSpPr>
            <a:cxnSpLocks/>
          </p:cNvCxnSpPr>
          <p:nvPr/>
        </p:nvCxnSpPr>
        <p:spPr>
          <a:xfrm>
            <a:off x="-2400" y="696902"/>
            <a:ext cx="1219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EE47F387-76F9-1598-3AD1-CD3CBCAEC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F83AA9-FBDC-2F98-4577-5F0ED336FF2B}"/>
              </a:ext>
            </a:extLst>
          </p:cNvPr>
          <p:cNvSpPr txBox="1"/>
          <p:nvPr/>
        </p:nvSpPr>
        <p:spPr>
          <a:xfrm>
            <a:off x="153466" y="696902"/>
            <a:ext cx="12192000" cy="5245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Chapman, P., Clinton, J., Kerber, R.,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Khabaza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T., Reinartz, T., Shearer, C., &amp; Wirth, R. (2000). </a:t>
            </a:r>
            <a:r>
              <a:rPr lang="en-US" sz="12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CRISP-DM 1.0: Step-by-step data mining guide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CRISP-DM Consortium.</a:t>
            </a:r>
          </a:p>
          <a:p>
            <a:pPr marL="457200" marR="0" indent="-45720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Federal Highway Administration. (2019). </a:t>
            </a:r>
            <a:r>
              <a:rPr lang="en-US" sz="12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Motorcycle crash causation study: Final report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(FHWA-HRT-18-064). U.S. Department of Transportation. </a:t>
            </a:r>
            <a:r>
              <a:rPr lang="en-US" sz="12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https://highways.dot.gov/sites/fhwa.dot.gov/files/FHWA-HRT-18-064.pdf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Federal Highway Administration. (2019). </a:t>
            </a:r>
            <a:r>
              <a:rPr lang="en-US" sz="12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Motorcycle crash causation study: Volume 1—Data collection and variable naming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(FHWA-HRT-18-040). U.S. Department of Transportation. </a:t>
            </a:r>
            <a:r>
              <a:rPr lang="en-US" sz="12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https://highways.dot.gov/sites/fhwa.dot.gov/files/FHWA-HRT-18-040_0.pdf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Hsu, T.-P., &amp; Wen, K.-L. (2022). Using multinomial regression to explore the spatial factors affecting left-turn oncoming accidents involving motorcycles. </a:t>
            </a:r>
            <a:r>
              <a:rPr lang="en-US" sz="12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Traffic Injury Prevention, 23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(1), 46–50. </a:t>
            </a:r>
            <a:r>
              <a:rPr lang="en-US" sz="12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https://doi.org/10.1080/15389588.2021.2009115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Investigating determinants of injury severity in motorcycle–vehicle crashes using interpretable machine learning models. (2025). </a:t>
            </a:r>
            <a:r>
              <a:rPr lang="en-US" sz="12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Journal of Safety Research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2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https://www.sciencedirect.com/science/article/abs/pii/S1538958825001985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OpenAI. (2025). </a:t>
            </a:r>
            <a:r>
              <a:rPr lang="en-US" sz="12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ChatGPT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2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https://chat.openai.com/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Project65Studios. (2024). </a:t>
            </a:r>
            <a:r>
              <a:rPr lang="en-US" sz="12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Motorcycle crash scene, Southern California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[Photograph]. Instagram. </a:t>
            </a:r>
            <a:r>
              <a:rPr lang="en-US" sz="12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https://www.instagram.com/p/C2x_XqFyJFa1pa90_qfQjJP1f8KWhcoMImumBk0/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Safe Transportation Research and Education Center. (2025). </a:t>
            </a:r>
            <a:r>
              <a:rPr lang="en-US" sz="12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2025 </a:t>
            </a:r>
            <a:r>
              <a:rPr lang="en-US" sz="12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SafeTREC</a:t>
            </a:r>
            <a:r>
              <a:rPr lang="en-US" sz="12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traffic safety facts: Motorcycle safety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University of California, Berkeley. </a:t>
            </a:r>
            <a:r>
              <a:rPr lang="en-US" sz="12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https://safetrec.berkeley.edu/2025-safetrec-traffic-safety-facts-motorcycle-safety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State of California Department of Motor Vehicles. (n.d.). </a:t>
            </a:r>
            <a:r>
              <a:rPr lang="en-US" sz="12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Vehicles registered by county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2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https://www.dmv.ca.gov/portal/dmv-research-reports/research-development-data-dashboards/vehicles-registered-by-county/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State of California Office of Traffic Safety. (2023). </a:t>
            </a:r>
            <a:r>
              <a:rPr lang="en-US" sz="12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OTS crash rankings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2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9"/>
              </a:rPr>
              <a:t>https://www.ots.ca.gov/media-and-research/crash-rankings/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Statewide Integrated Traffic Records System (TIMS). (2025). </a:t>
            </a:r>
            <a:r>
              <a:rPr lang="en-US" sz="12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Traffic collision data and mapping tools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California Department of Transportation. </a:t>
            </a:r>
            <a:r>
              <a:rPr lang="en-US" sz="12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10"/>
              </a:rPr>
              <a:t>https://tims.berkeley.edu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Wei, T., Zhu, T., Lin, M., &amp; Liu, H. (2025). Predicting and factor analysis of rider injury severity in two-wheeled motorcycle and vehicle crash accidents based on an interpretable machine learning framework. </a:t>
            </a:r>
            <a:r>
              <a:rPr lang="en-US" sz="12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Traffic Injury Prevention, 25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(2), 194–201. </a:t>
            </a:r>
            <a:r>
              <a:rPr lang="en-US" sz="12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11"/>
              </a:rPr>
              <a:t>https://doi.org/10.1080/15389588.2023.2284111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653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DCAC790F-AD20-4AB3-D44A-7BFB4775A0A7}"/>
              </a:ext>
            </a:extLst>
          </p:cNvPr>
          <p:cNvSpPr txBox="1"/>
          <p:nvPr/>
        </p:nvSpPr>
        <p:spPr>
          <a:xfrm>
            <a:off x="1235720" y="85061"/>
            <a:ext cx="9718160" cy="1541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ct val="41250"/>
            </a:pPr>
            <a:r>
              <a:rPr lang="en-US" sz="2800" dirty="0"/>
              <a:t>This proposal is organized from research questions and prior literature through data sources, modeling, evaluation and validation, and limitations and conclusion.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94031C-B676-419F-ED47-18C795CF022A}"/>
              </a:ext>
            </a:extLst>
          </p:cNvPr>
          <p:cNvCxnSpPr>
            <a:cxnSpLocks/>
          </p:cNvCxnSpPr>
          <p:nvPr/>
        </p:nvCxnSpPr>
        <p:spPr>
          <a:xfrm>
            <a:off x="-13033" y="1656062"/>
            <a:ext cx="1219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1A9ABC9-0236-F339-4CBF-F5EBE3917FD7}"/>
              </a:ext>
            </a:extLst>
          </p:cNvPr>
          <p:cNvGrpSpPr/>
          <p:nvPr/>
        </p:nvGrpSpPr>
        <p:grpSpPr>
          <a:xfrm>
            <a:off x="256067" y="2230347"/>
            <a:ext cx="3359753" cy="1078249"/>
            <a:chOff x="297846" y="3429000"/>
            <a:chExt cx="3359753" cy="107824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961FF16C-50BF-D824-5CCD-210DD94F85E5}"/>
                </a:ext>
              </a:extLst>
            </p:cNvPr>
            <p:cNvSpPr/>
            <p:nvPr/>
          </p:nvSpPr>
          <p:spPr>
            <a:xfrm>
              <a:off x="297846" y="3429000"/>
              <a:ext cx="3359753" cy="842806"/>
            </a:xfrm>
            <a:prstGeom prst="roundRect">
              <a:avLst/>
            </a:prstGeom>
            <a:noFill/>
            <a:ln w="47625" cmpd="sng">
              <a:solidFill>
                <a:srgbClr val="FCA74D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sX0" fmla="*/ 0 w 1871330"/>
                        <a:gd name="csY0" fmla="*/ 180755 h 1084509"/>
                        <a:gd name="csX1" fmla="*/ 180755 w 1871330"/>
                        <a:gd name="csY1" fmla="*/ 0 h 1084509"/>
                        <a:gd name="csX2" fmla="*/ 1690575 w 1871330"/>
                        <a:gd name="csY2" fmla="*/ 0 h 1084509"/>
                        <a:gd name="csX3" fmla="*/ 1871330 w 1871330"/>
                        <a:gd name="csY3" fmla="*/ 180755 h 1084509"/>
                        <a:gd name="csX4" fmla="*/ 1871330 w 1871330"/>
                        <a:gd name="csY4" fmla="*/ 903754 h 1084509"/>
                        <a:gd name="csX5" fmla="*/ 1690575 w 1871330"/>
                        <a:gd name="csY5" fmla="*/ 1084509 h 1084509"/>
                        <a:gd name="csX6" fmla="*/ 180755 w 1871330"/>
                        <a:gd name="csY6" fmla="*/ 1084509 h 1084509"/>
                        <a:gd name="csX7" fmla="*/ 0 w 1871330"/>
                        <a:gd name="csY7" fmla="*/ 903754 h 1084509"/>
                        <a:gd name="csX8" fmla="*/ 0 w 1871330"/>
                        <a:gd name="csY8" fmla="*/ 180755 h 1084509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  <a:cxn ang="0">
                          <a:pos x="csX5" y="csY5"/>
                        </a:cxn>
                        <a:cxn ang="0">
                          <a:pos x="csX6" y="csY6"/>
                        </a:cxn>
                        <a:cxn ang="0">
                          <a:pos x="csX7" y="csY7"/>
                        </a:cxn>
                        <a:cxn ang="0">
                          <a:pos x="csX8" y="csY8"/>
                        </a:cxn>
                      </a:cxnLst>
                      <a:rect l="l" t="t" r="r" b="b"/>
                      <a:pathLst>
                        <a:path w="1871330" h="1084509" extrusionOk="0">
                          <a:moveTo>
                            <a:pt x="0" y="180755"/>
                          </a:moveTo>
                          <a:cubicBezTo>
                            <a:pt x="-11337" y="73934"/>
                            <a:pt x="65010" y="5974"/>
                            <a:pt x="180755" y="0"/>
                          </a:cubicBezTo>
                          <a:cubicBezTo>
                            <a:pt x="858709" y="63031"/>
                            <a:pt x="975508" y="-81782"/>
                            <a:pt x="1690575" y="0"/>
                          </a:cubicBezTo>
                          <a:cubicBezTo>
                            <a:pt x="1787090" y="3235"/>
                            <a:pt x="1870852" y="83569"/>
                            <a:pt x="1871330" y="180755"/>
                          </a:cubicBezTo>
                          <a:cubicBezTo>
                            <a:pt x="1918052" y="344278"/>
                            <a:pt x="1896187" y="603713"/>
                            <a:pt x="1871330" y="903754"/>
                          </a:cubicBezTo>
                          <a:cubicBezTo>
                            <a:pt x="1887449" y="1005494"/>
                            <a:pt x="1791817" y="1081600"/>
                            <a:pt x="1690575" y="1084509"/>
                          </a:cubicBezTo>
                          <a:cubicBezTo>
                            <a:pt x="1256945" y="1003189"/>
                            <a:pt x="549039" y="967991"/>
                            <a:pt x="180755" y="1084509"/>
                          </a:cubicBezTo>
                          <a:cubicBezTo>
                            <a:pt x="79126" y="1067338"/>
                            <a:pt x="-6654" y="1012829"/>
                            <a:pt x="0" y="903754"/>
                          </a:cubicBezTo>
                          <a:cubicBezTo>
                            <a:pt x="-5258" y="578149"/>
                            <a:pt x="9948" y="375555"/>
                            <a:pt x="0" y="1807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13500000" algn="br" rotWithShape="0">
                <a:prstClr val="black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D93431C-B62D-6E7F-3F8E-6A211F199C00}"/>
                </a:ext>
              </a:extLst>
            </p:cNvPr>
            <p:cNvSpPr txBox="1"/>
            <p:nvPr/>
          </p:nvSpPr>
          <p:spPr>
            <a:xfrm>
              <a:off x="297846" y="3491586"/>
              <a:ext cx="33597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Research Questions</a:t>
              </a:r>
            </a:p>
            <a:p>
              <a:pPr algn="ctr"/>
              <a:r>
                <a:rPr lang="en-US" sz="2000" b="1" dirty="0"/>
                <a:t>&amp; Literature Review</a:t>
              </a:r>
            </a:p>
            <a:p>
              <a:pPr algn="ctr"/>
              <a:endParaRPr lang="en-US" sz="2000" b="1" dirty="0"/>
            </a:p>
          </p:txBody>
        </p:sp>
      </p:grpSp>
      <p:pic>
        <p:nvPicPr>
          <p:cNvPr id="48" name="Graphic 47" descr="Handshake with solid fill">
            <a:extLst>
              <a:ext uri="{FF2B5EF4-FFF2-40B4-BE49-F238E27FC236}">
                <a16:creationId xmlns:a16="http://schemas.microsoft.com/office/drawing/2014/main" id="{28E55773-F322-AE63-87E4-7C35B36CC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282" y="2930834"/>
            <a:ext cx="1279323" cy="1168532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F415FDAF-FD28-EB61-F51B-679FE2BE2BEA}"/>
              </a:ext>
            </a:extLst>
          </p:cNvPr>
          <p:cNvGrpSpPr/>
          <p:nvPr/>
        </p:nvGrpSpPr>
        <p:grpSpPr>
          <a:xfrm>
            <a:off x="4318609" y="2230347"/>
            <a:ext cx="3359754" cy="842806"/>
            <a:chOff x="4571997" y="3438008"/>
            <a:chExt cx="3359754" cy="842806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E2C247D-39DF-10D0-D21B-F7172C835CB4}"/>
                </a:ext>
              </a:extLst>
            </p:cNvPr>
            <p:cNvSpPr/>
            <p:nvPr/>
          </p:nvSpPr>
          <p:spPr>
            <a:xfrm>
              <a:off x="4571998" y="3438008"/>
              <a:ext cx="3359753" cy="842806"/>
            </a:xfrm>
            <a:prstGeom prst="roundRect">
              <a:avLst/>
            </a:prstGeom>
            <a:noFill/>
            <a:ln w="47625" cmpd="sng">
              <a:solidFill>
                <a:srgbClr val="EC5A5E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sX0" fmla="*/ 0 w 1871330"/>
                        <a:gd name="csY0" fmla="*/ 180755 h 1084509"/>
                        <a:gd name="csX1" fmla="*/ 180755 w 1871330"/>
                        <a:gd name="csY1" fmla="*/ 0 h 1084509"/>
                        <a:gd name="csX2" fmla="*/ 1690575 w 1871330"/>
                        <a:gd name="csY2" fmla="*/ 0 h 1084509"/>
                        <a:gd name="csX3" fmla="*/ 1871330 w 1871330"/>
                        <a:gd name="csY3" fmla="*/ 180755 h 1084509"/>
                        <a:gd name="csX4" fmla="*/ 1871330 w 1871330"/>
                        <a:gd name="csY4" fmla="*/ 903754 h 1084509"/>
                        <a:gd name="csX5" fmla="*/ 1690575 w 1871330"/>
                        <a:gd name="csY5" fmla="*/ 1084509 h 1084509"/>
                        <a:gd name="csX6" fmla="*/ 180755 w 1871330"/>
                        <a:gd name="csY6" fmla="*/ 1084509 h 1084509"/>
                        <a:gd name="csX7" fmla="*/ 0 w 1871330"/>
                        <a:gd name="csY7" fmla="*/ 903754 h 1084509"/>
                        <a:gd name="csX8" fmla="*/ 0 w 1871330"/>
                        <a:gd name="csY8" fmla="*/ 180755 h 1084509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  <a:cxn ang="0">
                          <a:pos x="csX5" y="csY5"/>
                        </a:cxn>
                        <a:cxn ang="0">
                          <a:pos x="csX6" y="csY6"/>
                        </a:cxn>
                        <a:cxn ang="0">
                          <a:pos x="csX7" y="csY7"/>
                        </a:cxn>
                        <a:cxn ang="0">
                          <a:pos x="csX8" y="csY8"/>
                        </a:cxn>
                      </a:cxnLst>
                      <a:rect l="l" t="t" r="r" b="b"/>
                      <a:pathLst>
                        <a:path w="1871330" h="1084509" extrusionOk="0">
                          <a:moveTo>
                            <a:pt x="0" y="180755"/>
                          </a:moveTo>
                          <a:cubicBezTo>
                            <a:pt x="-11337" y="73934"/>
                            <a:pt x="65010" y="5974"/>
                            <a:pt x="180755" y="0"/>
                          </a:cubicBezTo>
                          <a:cubicBezTo>
                            <a:pt x="858709" y="63031"/>
                            <a:pt x="975508" y="-81782"/>
                            <a:pt x="1690575" y="0"/>
                          </a:cubicBezTo>
                          <a:cubicBezTo>
                            <a:pt x="1787090" y="3235"/>
                            <a:pt x="1870852" y="83569"/>
                            <a:pt x="1871330" y="180755"/>
                          </a:cubicBezTo>
                          <a:cubicBezTo>
                            <a:pt x="1918052" y="344278"/>
                            <a:pt x="1896187" y="603713"/>
                            <a:pt x="1871330" y="903754"/>
                          </a:cubicBezTo>
                          <a:cubicBezTo>
                            <a:pt x="1887449" y="1005494"/>
                            <a:pt x="1791817" y="1081600"/>
                            <a:pt x="1690575" y="1084509"/>
                          </a:cubicBezTo>
                          <a:cubicBezTo>
                            <a:pt x="1256945" y="1003189"/>
                            <a:pt x="549039" y="967991"/>
                            <a:pt x="180755" y="1084509"/>
                          </a:cubicBezTo>
                          <a:cubicBezTo>
                            <a:pt x="79126" y="1067338"/>
                            <a:pt x="-6654" y="1012829"/>
                            <a:pt x="0" y="903754"/>
                          </a:cubicBezTo>
                          <a:cubicBezTo>
                            <a:pt x="-5258" y="578149"/>
                            <a:pt x="9948" y="375555"/>
                            <a:pt x="0" y="1807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13500000" algn="br" rotWithShape="0">
                <a:prstClr val="black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3F41F66-4501-12B9-7A19-9A465A12FCF5}"/>
                </a:ext>
              </a:extLst>
            </p:cNvPr>
            <p:cNvSpPr txBox="1"/>
            <p:nvPr/>
          </p:nvSpPr>
          <p:spPr>
            <a:xfrm>
              <a:off x="4571997" y="3650348"/>
              <a:ext cx="33597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Dataset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546E9A4-72C1-17EF-BF50-1BBC52737B82}"/>
              </a:ext>
            </a:extLst>
          </p:cNvPr>
          <p:cNvGrpSpPr/>
          <p:nvPr/>
        </p:nvGrpSpPr>
        <p:grpSpPr>
          <a:xfrm>
            <a:off x="5626967" y="3073153"/>
            <a:ext cx="914400" cy="914400"/>
            <a:chOff x="8673553" y="474917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3" name="Graphic 52" descr="Database with solid fill">
              <a:extLst>
                <a:ext uri="{FF2B5EF4-FFF2-40B4-BE49-F238E27FC236}">
                  <a16:creationId xmlns:a16="http://schemas.microsoft.com/office/drawing/2014/main" id="{A6348AE5-A579-EE6D-2182-930A78C45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73553" y="4749179"/>
              <a:ext cx="914400" cy="914400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549DB51-9EC6-297E-4300-FDADC8D989E0}"/>
                </a:ext>
              </a:extLst>
            </p:cNvPr>
            <p:cNvGrpSpPr/>
            <p:nvPr/>
          </p:nvGrpSpPr>
          <p:grpSpPr>
            <a:xfrm>
              <a:off x="9130753" y="5085945"/>
              <a:ext cx="412997" cy="412997"/>
              <a:chOff x="9685618" y="3974857"/>
              <a:chExt cx="532392" cy="532392"/>
            </a:xfrm>
          </p:grpSpPr>
          <p:pic>
            <p:nvPicPr>
              <p:cNvPr id="55" name="Graphic 54" descr="Checkmark with solid fill">
                <a:extLst>
                  <a:ext uri="{FF2B5EF4-FFF2-40B4-BE49-F238E27FC236}">
                    <a16:creationId xmlns:a16="http://schemas.microsoft.com/office/drawing/2014/main" id="{1027DC13-0453-0045-E182-B87633B3CB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726012" y="4032468"/>
                <a:ext cx="451603" cy="451603"/>
              </a:xfrm>
              <a:prstGeom prst="rect">
                <a:avLst/>
              </a:prstGeom>
            </p:spPr>
          </p:pic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DAC9583-B533-42B5-B9A4-8EC882CA816B}"/>
                  </a:ext>
                </a:extLst>
              </p:cNvPr>
              <p:cNvSpPr/>
              <p:nvPr/>
            </p:nvSpPr>
            <p:spPr>
              <a:xfrm>
                <a:off x="9685618" y="3974857"/>
                <a:ext cx="532392" cy="532392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0CA36C-F48F-174C-A3A3-7BC526EEBF99}"/>
              </a:ext>
            </a:extLst>
          </p:cNvPr>
          <p:cNvGrpSpPr/>
          <p:nvPr/>
        </p:nvGrpSpPr>
        <p:grpSpPr>
          <a:xfrm>
            <a:off x="8381152" y="2221339"/>
            <a:ext cx="3359754" cy="842806"/>
            <a:chOff x="4571997" y="3438008"/>
            <a:chExt cx="3359754" cy="842806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A7EB28CA-0BF2-4245-BF76-2F59942FD356}"/>
                </a:ext>
              </a:extLst>
            </p:cNvPr>
            <p:cNvSpPr/>
            <p:nvPr/>
          </p:nvSpPr>
          <p:spPr>
            <a:xfrm>
              <a:off x="4571998" y="3438008"/>
              <a:ext cx="3359753" cy="842806"/>
            </a:xfrm>
            <a:prstGeom prst="roundRect">
              <a:avLst/>
            </a:prstGeom>
            <a:noFill/>
            <a:ln w="47625" cmpd="sng">
              <a:solidFill>
                <a:srgbClr val="43A1D7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sX0" fmla="*/ 0 w 1871330"/>
                        <a:gd name="csY0" fmla="*/ 180755 h 1084509"/>
                        <a:gd name="csX1" fmla="*/ 180755 w 1871330"/>
                        <a:gd name="csY1" fmla="*/ 0 h 1084509"/>
                        <a:gd name="csX2" fmla="*/ 1690575 w 1871330"/>
                        <a:gd name="csY2" fmla="*/ 0 h 1084509"/>
                        <a:gd name="csX3" fmla="*/ 1871330 w 1871330"/>
                        <a:gd name="csY3" fmla="*/ 180755 h 1084509"/>
                        <a:gd name="csX4" fmla="*/ 1871330 w 1871330"/>
                        <a:gd name="csY4" fmla="*/ 903754 h 1084509"/>
                        <a:gd name="csX5" fmla="*/ 1690575 w 1871330"/>
                        <a:gd name="csY5" fmla="*/ 1084509 h 1084509"/>
                        <a:gd name="csX6" fmla="*/ 180755 w 1871330"/>
                        <a:gd name="csY6" fmla="*/ 1084509 h 1084509"/>
                        <a:gd name="csX7" fmla="*/ 0 w 1871330"/>
                        <a:gd name="csY7" fmla="*/ 903754 h 1084509"/>
                        <a:gd name="csX8" fmla="*/ 0 w 1871330"/>
                        <a:gd name="csY8" fmla="*/ 180755 h 1084509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  <a:cxn ang="0">
                          <a:pos x="csX5" y="csY5"/>
                        </a:cxn>
                        <a:cxn ang="0">
                          <a:pos x="csX6" y="csY6"/>
                        </a:cxn>
                        <a:cxn ang="0">
                          <a:pos x="csX7" y="csY7"/>
                        </a:cxn>
                        <a:cxn ang="0">
                          <a:pos x="csX8" y="csY8"/>
                        </a:cxn>
                      </a:cxnLst>
                      <a:rect l="l" t="t" r="r" b="b"/>
                      <a:pathLst>
                        <a:path w="1871330" h="1084509" extrusionOk="0">
                          <a:moveTo>
                            <a:pt x="0" y="180755"/>
                          </a:moveTo>
                          <a:cubicBezTo>
                            <a:pt x="-11337" y="73934"/>
                            <a:pt x="65010" y="5974"/>
                            <a:pt x="180755" y="0"/>
                          </a:cubicBezTo>
                          <a:cubicBezTo>
                            <a:pt x="858709" y="63031"/>
                            <a:pt x="975508" y="-81782"/>
                            <a:pt x="1690575" y="0"/>
                          </a:cubicBezTo>
                          <a:cubicBezTo>
                            <a:pt x="1787090" y="3235"/>
                            <a:pt x="1870852" y="83569"/>
                            <a:pt x="1871330" y="180755"/>
                          </a:cubicBezTo>
                          <a:cubicBezTo>
                            <a:pt x="1918052" y="344278"/>
                            <a:pt x="1896187" y="603713"/>
                            <a:pt x="1871330" y="903754"/>
                          </a:cubicBezTo>
                          <a:cubicBezTo>
                            <a:pt x="1887449" y="1005494"/>
                            <a:pt x="1791817" y="1081600"/>
                            <a:pt x="1690575" y="1084509"/>
                          </a:cubicBezTo>
                          <a:cubicBezTo>
                            <a:pt x="1256945" y="1003189"/>
                            <a:pt x="549039" y="967991"/>
                            <a:pt x="180755" y="1084509"/>
                          </a:cubicBezTo>
                          <a:cubicBezTo>
                            <a:pt x="79126" y="1067338"/>
                            <a:pt x="-6654" y="1012829"/>
                            <a:pt x="0" y="903754"/>
                          </a:cubicBezTo>
                          <a:cubicBezTo>
                            <a:pt x="-5258" y="578149"/>
                            <a:pt x="9948" y="375555"/>
                            <a:pt x="0" y="1807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13500000" algn="br" rotWithShape="0">
                <a:prstClr val="black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94808D0-015E-1E6C-560B-FC73BB1F8E8C}"/>
                </a:ext>
              </a:extLst>
            </p:cNvPr>
            <p:cNvSpPr txBox="1"/>
            <p:nvPr/>
          </p:nvSpPr>
          <p:spPr>
            <a:xfrm>
              <a:off x="4571997" y="3650348"/>
              <a:ext cx="33597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Data Preparation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82F3CAB-0C19-E20A-3AE8-C707C181DE62}"/>
              </a:ext>
            </a:extLst>
          </p:cNvPr>
          <p:cNvGrpSpPr/>
          <p:nvPr/>
        </p:nvGrpSpPr>
        <p:grpSpPr>
          <a:xfrm>
            <a:off x="8381151" y="4583367"/>
            <a:ext cx="3359754" cy="842806"/>
            <a:chOff x="4571997" y="3438008"/>
            <a:chExt cx="3359754" cy="842806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DD4F55F-367A-7C0A-0160-B8CFF1939843}"/>
                </a:ext>
              </a:extLst>
            </p:cNvPr>
            <p:cNvSpPr/>
            <p:nvPr/>
          </p:nvSpPr>
          <p:spPr>
            <a:xfrm>
              <a:off x="4571998" y="3438008"/>
              <a:ext cx="3359753" cy="842806"/>
            </a:xfrm>
            <a:prstGeom prst="roundRect">
              <a:avLst/>
            </a:prstGeom>
            <a:noFill/>
            <a:ln w="47625" cmpd="sng">
              <a:solidFill>
                <a:srgbClr val="45627A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sX0" fmla="*/ 0 w 1871330"/>
                        <a:gd name="csY0" fmla="*/ 180755 h 1084509"/>
                        <a:gd name="csX1" fmla="*/ 180755 w 1871330"/>
                        <a:gd name="csY1" fmla="*/ 0 h 1084509"/>
                        <a:gd name="csX2" fmla="*/ 1690575 w 1871330"/>
                        <a:gd name="csY2" fmla="*/ 0 h 1084509"/>
                        <a:gd name="csX3" fmla="*/ 1871330 w 1871330"/>
                        <a:gd name="csY3" fmla="*/ 180755 h 1084509"/>
                        <a:gd name="csX4" fmla="*/ 1871330 w 1871330"/>
                        <a:gd name="csY4" fmla="*/ 903754 h 1084509"/>
                        <a:gd name="csX5" fmla="*/ 1690575 w 1871330"/>
                        <a:gd name="csY5" fmla="*/ 1084509 h 1084509"/>
                        <a:gd name="csX6" fmla="*/ 180755 w 1871330"/>
                        <a:gd name="csY6" fmla="*/ 1084509 h 1084509"/>
                        <a:gd name="csX7" fmla="*/ 0 w 1871330"/>
                        <a:gd name="csY7" fmla="*/ 903754 h 1084509"/>
                        <a:gd name="csX8" fmla="*/ 0 w 1871330"/>
                        <a:gd name="csY8" fmla="*/ 180755 h 1084509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  <a:cxn ang="0">
                          <a:pos x="csX5" y="csY5"/>
                        </a:cxn>
                        <a:cxn ang="0">
                          <a:pos x="csX6" y="csY6"/>
                        </a:cxn>
                        <a:cxn ang="0">
                          <a:pos x="csX7" y="csY7"/>
                        </a:cxn>
                        <a:cxn ang="0">
                          <a:pos x="csX8" y="csY8"/>
                        </a:cxn>
                      </a:cxnLst>
                      <a:rect l="l" t="t" r="r" b="b"/>
                      <a:pathLst>
                        <a:path w="1871330" h="1084509" extrusionOk="0">
                          <a:moveTo>
                            <a:pt x="0" y="180755"/>
                          </a:moveTo>
                          <a:cubicBezTo>
                            <a:pt x="-11337" y="73934"/>
                            <a:pt x="65010" y="5974"/>
                            <a:pt x="180755" y="0"/>
                          </a:cubicBezTo>
                          <a:cubicBezTo>
                            <a:pt x="858709" y="63031"/>
                            <a:pt x="975508" y="-81782"/>
                            <a:pt x="1690575" y="0"/>
                          </a:cubicBezTo>
                          <a:cubicBezTo>
                            <a:pt x="1787090" y="3235"/>
                            <a:pt x="1870852" y="83569"/>
                            <a:pt x="1871330" y="180755"/>
                          </a:cubicBezTo>
                          <a:cubicBezTo>
                            <a:pt x="1918052" y="344278"/>
                            <a:pt x="1896187" y="603713"/>
                            <a:pt x="1871330" y="903754"/>
                          </a:cubicBezTo>
                          <a:cubicBezTo>
                            <a:pt x="1887449" y="1005494"/>
                            <a:pt x="1791817" y="1081600"/>
                            <a:pt x="1690575" y="1084509"/>
                          </a:cubicBezTo>
                          <a:cubicBezTo>
                            <a:pt x="1256945" y="1003189"/>
                            <a:pt x="549039" y="967991"/>
                            <a:pt x="180755" y="1084509"/>
                          </a:cubicBezTo>
                          <a:cubicBezTo>
                            <a:pt x="79126" y="1067338"/>
                            <a:pt x="-6654" y="1012829"/>
                            <a:pt x="0" y="903754"/>
                          </a:cubicBezTo>
                          <a:cubicBezTo>
                            <a:pt x="-5258" y="578149"/>
                            <a:pt x="9948" y="375555"/>
                            <a:pt x="0" y="1807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13500000" algn="br" rotWithShape="0">
                <a:prstClr val="black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B60B522-B321-9633-4FA5-B8B4E2D23CE8}"/>
                </a:ext>
              </a:extLst>
            </p:cNvPr>
            <p:cNvSpPr txBox="1"/>
            <p:nvPr/>
          </p:nvSpPr>
          <p:spPr>
            <a:xfrm>
              <a:off x="4571997" y="3650348"/>
              <a:ext cx="33597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Modeling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D1EE826-35AD-4612-A7DC-E3E63A71359B}"/>
              </a:ext>
            </a:extLst>
          </p:cNvPr>
          <p:cNvGrpSpPr/>
          <p:nvPr/>
        </p:nvGrpSpPr>
        <p:grpSpPr>
          <a:xfrm>
            <a:off x="4318609" y="4583367"/>
            <a:ext cx="3445433" cy="842806"/>
            <a:chOff x="4571998" y="3438008"/>
            <a:chExt cx="3445433" cy="842806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7752FEB0-5EA9-9B7E-6CBA-D042D660C0D2}"/>
                </a:ext>
              </a:extLst>
            </p:cNvPr>
            <p:cNvSpPr/>
            <p:nvPr/>
          </p:nvSpPr>
          <p:spPr>
            <a:xfrm>
              <a:off x="4571998" y="3438008"/>
              <a:ext cx="3359753" cy="842806"/>
            </a:xfrm>
            <a:prstGeom prst="roundRect">
              <a:avLst/>
            </a:prstGeom>
            <a:noFill/>
            <a:ln w="47625" cmpd="sng">
              <a:solidFill>
                <a:srgbClr val="807699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sX0" fmla="*/ 0 w 1871330"/>
                        <a:gd name="csY0" fmla="*/ 180755 h 1084509"/>
                        <a:gd name="csX1" fmla="*/ 180755 w 1871330"/>
                        <a:gd name="csY1" fmla="*/ 0 h 1084509"/>
                        <a:gd name="csX2" fmla="*/ 1690575 w 1871330"/>
                        <a:gd name="csY2" fmla="*/ 0 h 1084509"/>
                        <a:gd name="csX3" fmla="*/ 1871330 w 1871330"/>
                        <a:gd name="csY3" fmla="*/ 180755 h 1084509"/>
                        <a:gd name="csX4" fmla="*/ 1871330 w 1871330"/>
                        <a:gd name="csY4" fmla="*/ 903754 h 1084509"/>
                        <a:gd name="csX5" fmla="*/ 1690575 w 1871330"/>
                        <a:gd name="csY5" fmla="*/ 1084509 h 1084509"/>
                        <a:gd name="csX6" fmla="*/ 180755 w 1871330"/>
                        <a:gd name="csY6" fmla="*/ 1084509 h 1084509"/>
                        <a:gd name="csX7" fmla="*/ 0 w 1871330"/>
                        <a:gd name="csY7" fmla="*/ 903754 h 1084509"/>
                        <a:gd name="csX8" fmla="*/ 0 w 1871330"/>
                        <a:gd name="csY8" fmla="*/ 180755 h 1084509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  <a:cxn ang="0">
                          <a:pos x="csX5" y="csY5"/>
                        </a:cxn>
                        <a:cxn ang="0">
                          <a:pos x="csX6" y="csY6"/>
                        </a:cxn>
                        <a:cxn ang="0">
                          <a:pos x="csX7" y="csY7"/>
                        </a:cxn>
                        <a:cxn ang="0">
                          <a:pos x="csX8" y="csY8"/>
                        </a:cxn>
                      </a:cxnLst>
                      <a:rect l="l" t="t" r="r" b="b"/>
                      <a:pathLst>
                        <a:path w="1871330" h="1084509" extrusionOk="0">
                          <a:moveTo>
                            <a:pt x="0" y="180755"/>
                          </a:moveTo>
                          <a:cubicBezTo>
                            <a:pt x="-11337" y="73934"/>
                            <a:pt x="65010" y="5974"/>
                            <a:pt x="180755" y="0"/>
                          </a:cubicBezTo>
                          <a:cubicBezTo>
                            <a:pt x="858709" y="63031"/>
                            <a:pt x="975508" y="-81782"/>
                            <a:pt x="1690575" y="0"/>
                          </a:cubicBezTo>
                          <a:cubicBezTo>
                            <a:pt x="1787090" y="3235"/>
                            <a:pt x="1870852" y="83569"/>
                            <a:pt x="1871330" y="180755"/>
                          </a:cubicBezTo>
                          <a:cubicBezTo>
                            <a:pt x="1918052" y="344278"/>
                            <a:pt x="1896187" y="603713"/>
                            <a:pt x="1871330" y="903754"/>
                          </a:cubicBezTo>
                          <a:cubicBezTo>
                            <a:pt x="1887449" y="1005494"/>
                            <a:pt x="1791817" y="1081600"/>
                            <a:pt x="1690575" y="1084509"/>
                          </a:cubicBezTo>
                          <a:cubicBezTo>
                            <a:pt x="1256945" y="1003189"/>
                            <a:pt x="549039" y="967991"/>
                            <a:pt x="180755" y="1084509"/>
                          </a:cubicBezTo>
                          <a:cubicBezTo>
                            <a:pt x="79126" y="1067338"/>
                            <a:pt x="-6654" y="1012829"/>
                            <a:pt x="0" y="903754"/>
                          </a:cubicBezTo>
                          <a:cubicBezTo>
                            <a:pt x="-5258" y="578149"/>
                            <a:pt x="9948" y="375555"/>
                            <a:pt x="0" y="1807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13500000" algn="br" rotWithShape="0">
                <a:prstClr val="black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1966331-7E7E-9966-9D12-54F78E945382}"/>
                </a:ext>
              </a:extLst>
            </p:cNvPr>
            <p:cNvSpPr txBox="1"/>
            <p:nvPr/>
          </p:nvSpPr>
          <p:spPr>
            <a:xfrm>
              <a:off x="4657678" y="3505468"/>
              <a:ext cx="33597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Evaluation &amp;</a:t>
              </a:r>
            </a:p>
            <a:p>
              <a:pPr algn="ctr"/>
              <a:r>
                <a:rPr lang="en-US" sz="2000" b="1" dirty="0"/>
                <a:t>Validation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7C4AFCD-D395-7E97-4275-4323AF85651D}"/>
              </a:ext>
            </a:extLst>
          </p:cNvPr>
          <p:cNvGrpSpPr/>
          <p:nvPr/>
        </p:nvGrpSpPr>
        <p:grpSpPr>
          <a:xfrm>
            <a:off x="256067" y="4583367"/>
            <a:ext cx="3359753" cy="842806"/>
            <a:chOff x="297846" y="3429000"/>
            <a:chExt cx="3359753" cy="842806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B70B5FE2-97A0-8EFA-7414-C35E09A8619E}"/>
                </a:ext>
              </a:extLst>
            </p:cNvPr>
            <p:cNvSpPr/>
            <p:nvPr/>
          </p:nvSpPr>
          <p:spPr>
            <a:xfrm>
              <a:off x="297846" y="3429000"/>
              <a:ext cx="3359753" cy="842806"/>
            </a:xfrm>
            <a:prstGeom prst="roundRect">
              <a:avLst/>
            </a:prstGeom>
            <a:noFill/>
            <a:ln w="47625" cmpd="sng">
              <a:solidFill>
                <a:schemeClr val="tx2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sX0" fmla="*/ 0 w 1871330"/>
                        <a:gd name="csY0" fmla="*/ 180755 h 1084509"/>
                        <a:gd name="csX1" fmla="*/ 180755 w 1871330"/>
                        <a:gd name="csY1" fmla="*/ 0 h 1084509"/>
                        <a:gd name="csX2" fmla="*/ 1690575 w 1871330"/>
                        <a:gd name="csY2" fmla="*/ 0 h 1084509"/>
                        <a:gd name="csX3" fmla="*/ 1871330 w 1871330"/>
                        <a:gd name="csY3" fmla="*/ 180755 h 1084509"/>
                        <a:gd name="csX4" fmla="*/ 1871330 w 1871330"/>
                        <a:gd name="csY4" fmla="*/ 903754 h 1084509"/>
                        <a:gd name="csX5" fmla="*/ 1690575 w 1871330"/>
                        <a:gd name="csY5" fmla="*/ 1084509 h 1084509"/>
                        <a:gd name="csX6" fmla="*/ 180755 w 1871330"/>
                        <a:gd name="csY6" fmla="*/ 1084509 h 1084509"/>
                        <a:gd name="csX7" fmla="*/ 0 w 1871330"/>
                        <a:gd name="csY7" fmla="*/ 903754 h 1084509"/>
                        <a:gd name="csX8" fmla="*/ 0 w 1871330"/>
                        <a:gd name="csY8" fmla="*/ 180755 h 1084509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  <a:cxn ang="0">
                          <a:pos x="csX5" y="csY5"/>
                        </a:cxn>
                        <a:cxn ang="0">
                          <a:pos x="csX6" y="csY6"/>
                        </a:cxn>
                        <a:cxn ang="0">
                          <a:pos x="csX7" y="csY7"/>
                        </a:cxn>
                        <a:cxn ang="0">
                          <a:pos x="csX8" y="csY8"/>
                        </a:cxn>
                      </a:cxnLst>
                      <a:rect l="l" t="t" r="r" b="b"/>
                      <a:pathLst>
                        <a:path w="1871330" h="1084509" extrusionOk="0">
                          <a:moveTo>
                            <a:pt x="0" y="180755"/>
                          </a:moveTo>
                          <a:cubicBezTo>
                            <a:pt x="-11337" y="73934"/>
                            <a:pt x="65010" y="5974"/>
                            <a:pt x="180755" y="0"/>
                          </a:cubicBezTo>
                          <a:cubicBezTo>
                            <a:pt x="858709" y="63031"/>
                            <a:pt x="975508" y="-81782"/>
                            <a:pt x="1690575" y="0"/>
                          </a:cubicBezTo>
                          <a:cubicBezTo>
                            <a:pt x="1787090" y="3235"/>
                            <a:pt x="1870852" y="83569"/>
                            <a:pt x="1871330" y="180755"/>
                          </a:cubicBezTo>
                          <a:cubicBezTo>
                            <a:pt x="1918052" y="344278"/>
                            <a:pt x="1896187" y="603713"/>
                            <a:pt x="1871330" y="903754"/>
                          </a:cubicBezTo>
                          <a:cubicBezTo>
                            <a:pt x="1887449" y="1005494"/>
                            <a:pt x="1791817" y="1081600"/>
                            <a:pt x="1690575" y="1084509"/>
                          </a:cubicBezTo>
                          <a:cubicBezTo>
                            <a:pt x="1256945" y="1003189"/>
                            <a:pt x="549039" y="967991"/>
                            <a:pt x="180755" y="1084509"/>
                          </a:cubicBezTo>
                          <a:cubicBezTo>
                            <a:pt x="79126" y="1067338"/>
                            <a:pt x="-6654" y="1012829"/>
                            <a:pt x="0" y="903754"/>
                          </a:cubicBezTo>
                          <a:cubicBezTo>
                            <a:pt x="-5258" y="578149"/>
                            <a:pt x="9948" y="375555"/>
                            <a:pt x="0" y="18075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13500000" algn="br" rotWithShape="0">
                <a:prstClr val="black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C1E8D66-B5D7-6FF8-868F-292C08205DE8}"/>
                </a:ext>
              </a:extLst>
            </p:cNvPr>
            <p:cNvSpPr txBox="1"/>
            <p:nvPr/>
          </p:nvSpPr>
          <p:spPr>
            <a:xfrm>
              <a:off x="297846" y="3491586"/>
              <a:ext cx="33597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Limitations &amp;</a:t>
              </a:r>
            </a:p>
            <a:p>
              <a:pPr algn="ctr"/>
              <a:r>
                <a:rPr lang="en-US" sz="2000" b="1" dirty="0"/>
                <a:t>Conclusions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C9A3E60-2EB4-3990-B056-A083050ADACA}"/>
              </a:ext>
            </a:extLst>
          </p:cNvPr>
          <p:cNvGrpSpPr/>
          <p:nvPr/>
        </p:nvGrpSpPr>
        <p:grpSpPr>
          <a:xfrm>
            <a:off x="9588254" y="3029772"/>
            <a:ext cx="958238" cy="923791"/>
            <a:chOff x="9604455" y="3015526"/>
            <a:chExt cx="958238" cy="9237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0" name="Graphic 69" descr="Open folder with solid fill">
              <a:extLst>
                <a:ext uri="{FF2B5EF4-FFF2-40B4-BE49-F238E27FC236}">
                  <a16:creationId xmlns:a16="http://schemas.microsoft.com/office/drawing/2014/main" id="{A171F9CB-0D9A-48D8-0574-1692AED60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04455" y="3015526"/>
              <a:ext cx="914400" cy="914400"/>
            </a:xfrm>
            <a:prstGeom prst="rect">
              <a:avLst/>
            </a:prstGeom>
          </p:spPr>
        </p:pic>
        <p:pic>
          <p:nvPicPr>
            <p:cNvPr id="71" name="Graphic 70" descr="Single gear with solid fill">
              <a:extLst>
                <a:ext uri="{FF2B5EF4-FFF2-40B4-BE49-F238E27FC236}">
                  <a16:creationId xmlns:a16="http://schemas.microsoft.com/office/drawing/2014/main" id="{9A8D5BB4-3D26-5751-7E5E-3A10E1834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81318" y="3357942"/>
              <a:ext cx="581375" cy="581375"/>
            </a:xfrm>
            <a:prstGeom prst="rect">
              <a:avLst/>
            </a:prstGeom>
          </p:spPr>
        </p:pic>
      </p:grpSp>
      <p:pic>
        <p:nvPicPr>
          <p:cNvPr id="72" name="Graphic 71" descr="Document with solid fill">
            <a:extLst>
              <a:ext uri="{FF2B5EF4-FFF2-40B4-BE49-F238E27FC236}">
                <a16:creationId xmlns:a16="http://schemas.microsoft.com/office/drawing/2014/main" id="{22F627AE-126D-4767-CA75-7807980CAC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40472" y="5426173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46AA4072-ECFC-B319-A2B9-17D26F4EABFF}"/>
              </a:ext>
            </a:extLst>
          </p:cNvPr>
          <p:cNvSpPr/>
          <p:nvPr/>
        </p:nvSpPr>
        <p:spPr>
          <a:xfrm>
            <a:off x="10154975" y="5907171"/>
            <a:ext cx="412997" cy="412997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4" name="Graphic 73" descr="Checkmark with solid fill">
            <a:extLst>
              <a:ext uri="{FF2B5EF4-FFF2-40B4-BE49-F238E27FC236}">
                <a16:creationId xmlns:a16="http://schemas.microsoft.com/office/drawing/2014/main" id="{C1C135C1-9715-5B11-6E82-B39D8FB8A7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96166" y="5938506"/>
            <a:ext cx="350326" cy="350326"/>
          </a:xfrm>
          <a:prstGeom prst="rect">
            <a:avLst/>
          </a:prstGeom>
        </p:spPr>
      </p:pic>
      <p:pic>
        <p:nvPicPr>
          <p:cNvPr id="75" name="Graphic 74" descr="Morse Code with solid fill">
            <a:extLst>
              <a:ext uri="{FF2B5EF4-FFF2-40B4-BE49-F238E27FC236}">
                <a16:creationId xmlns:a16="http://schemas.microsoft.com/office/drawing/2014/main" id="{F19F7960-F3EA-4D9C-9240-19520B25A9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44850" y="5314146"/>
            <a:ext cx="1078633" cy="1078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Graphic 75" descr="Magnifying glass with solid fill">
            <a:extLst>
              <a:ext uri="{FF2B5EF4-FFF2-40B4-BE49-F238E27FC236}">
                <a16:creationId xmlns:a16="http://schemas.microsoft.com/office/drawing/2014/main" id="{A094F79B-7C73-7768-D24B-BABA0CAA39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79323" y="5527490"/>
            <a:ext cx="914400" cy="914400"/>
          </a:xfrm>
          <a:prstGeom prst="rect">
            <a:avLst/>
          </a:prstGeom>
        </p:spPr>
      </p:pic>
      <p:pic>
        <p:nvPicPr>
          <p:cNvPr id="77" name="Graphic 76" descr="Arrow Right with solid fill">
            <a:extLst>
              <a:ext uri="{FF2B5EF4-FFF2-40B4-BE49-F238E27FC236}">
                <a16:creationId xmlns:a16="http://schemas.microsoft.com/office/drawing/2014/main" id="{E29A6874-2BC8-2FF3-2B19-36D67B6EB01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90438" y="2185542"/>
            <a:ext cx="728170" cy="914400"/>
          </a:xfrm>
          <a:prstGeom prst="rect">
            <a:avLst/>
          </a:prstGeom>
        </p:spPr>
      </p:pic>
      <p:pic>
        <p:nvPicPr>
          <p:cNvPr id="78" name="Graphic 77" descr="Arrow Right with solid fill">
            <a:extLst>
              <a:ext uri="{FF2B5EF4-FFF2-40B4-BE49-F238E27FC236}">
                <a16:creationId xmlns:a16="http://schemas.microsoft.com/office/drawing/2014/main" id="{549CAA3F-5112-D8A1-F9E8-4675EFECDC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665672" y="2172069"/>
            <a:ext cx="728170" cy="914400"/>
          </a:xfrm>
          <a:prstGeom prst="rect">
            <a:avLst/>
          </a:prstGeom>
        </p:spPr>
      </p:pic>
      <p:pic>
        <p:nvPicPr>
          <p:cNvPr id="79" name="Graphic 78" descr="Arrow Right with solid fill">
            <a:extLst>
              <a:ext uri="{FF2B5EF4-FFF2-40B4-BE49-F238E27FC236}">
                <a16:creationId xmlns:a16="http://schemas.microsoft.com/office/drawing/2014/main" id="{8DF94B27-C417-B666-16F5-69F116CC97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0800000">
            <a:off x="7652980" y="4547570"/>
            <a:ext cx="728170" cy="914400"/>
          </a:xfrm>
          <a:prstGeom prst="rect">
            <a:avLst/>
          </a:prstGeom>
        </p:spPr>
      </p:pic>
      <p:pic>
        <p:nvPicPr>
          <p:cNvPr id="80" name="Graphic 79" descr="Arrow Right with solid fill">
            <a:extLst>
              <a:ext uri="{FF2B5EF4-FFF2-40B4-BE49-F238E27FC236}">
                <a16:creationId xmlns:a16="http://schemas.microsoft.com/office/drawing/2014/main" id="{051C11FB-270C-B19B-829B-0E2766EB589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0800000">
            <a:off x="3605879" y="4547933"/>
            <a:ext cx="728170" cy="914400"/>
          </a:xfrm>
          <a:prstGeom prst="rect">
            <a:avLst/>
          </a:prstGeom>
        </p:spPr>
      </p:pic>
      <p:pic>
        <p:nvPicPr>
          <p:cNvPr id="81" name="Graphic 80" descr="Arrow Right with solid fill">
            <a:extLst>
              <a:ext uri="{FF2B5EF4-FFF2-40B4-BE49-F238E27FC236}">
                <a16:creationId xmlns:a16="http://schemas.microsoft.com/office/drawing/2014/main" id="{6D5B6342-C655-5E17-8FAF-3AF60ADF193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5400000">
            <a:off x="11201080" y="3316804"/>
            <a:ext cx="728170" cy="914400"/>
          </a:xfrm>
          <a:prstGeom prst="rect">
            <a:avLst/>
          </a:prstGeom>
        </p:spPr>
      </p:pic>
      <p:pic>
        <p:nvPicPr>
          <p:cNvPr id="82" name="Graphic 81" descr="Puzzle pieces with solid fill">
            <a:extLst>
              <a:ext uri="{FF2B5EF4-FFF2-40B4-BE49-F238E27FC236}">
                <a16:creationId xmlns:a16="http://schemas.microsoft.com/office/drawing/2014/main" id="{5969DE83-8B48-9789-3727-0FE3A3464AD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73773" y="5396262"/>
            <a:ext cx="954088" cy="954088"/>
          </a:xfrm>
          <a:prstGeom prst="rect">
            <a:avLst/>
          </a:prstGeom>
        </p:spPr>
      </p:pic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D2DD351F-0DD1-B6E3-FEC7-DC6EC49C1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740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A512E-010F-7EBA-9C70-C535832C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309B9201-5C37-249B-648B-0303C1975927}"/>
              </a:ext>
            </a:extLst>
          </p:cNvPr>
          <p:cNvSpPr txBox="1"/>
          <p:nvPr/>
        </p:nvSpPr>
        <p:spPr>
          <a:xfrm>
            <a:off x="1235720" y="85061"/>
            <a:ext cx="9718160" cy="1544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Bef>
                <a:spcPts val="1200"/>
              </a:spcBef>
              <a:buSzPts val="990"/>
            </a:pPr>
            <a:r>
              <a:rPr lang="en-US" sz="2800" dirty="0"/>
              <a:t>Motorcycle crashes in California produce disproportionately fatal and severe injuries, making severity prediction a </a:t>
            </a:r>
            <a:r>
              <a:rPr lang="en-US" sz="2800" b="1" dirty="0"/>
              <a:t>public safety concern.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F9C8C34-CB06-F085-1BC5-4985A813A7F9}"/>
              </a:ext>
            </a:extLst>
          </p:cNvPr>
          <p:cNvCxnSpPr>
            <a:cxnSpLocks/>
          </p:cNvCxnSpPr>
          <p:nvPr/>
        </p:nvCxnSpPr>
        <p:spPr>
          <a:xfrm>
            <a:off x="-13033" y="1656062"/>
            <a:ext cx="1219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71A13B03-B01F-FB8F-968B-E12489B9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150AAFB-91E9-E0FD-3BFC-EA291C9D6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5" y="2055897"/>
            <a:ext cx="5443132" cy="395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7C072A4-4D7A-AE2A-D023-7A9353484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677" y="1837815"/>
            <a:ext cx="4665159" cy="231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EB942621-4F9D-47C5-D593-2DD20F118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677" y="4264270"/>
            <a:ext cx="4665159" cy="223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Handshake with solid fill">
            <a:extLst>
              <a:ext uri="{FF2B5EF4-FFF2-40B4-BE49-F238E27FC236}">
                <a16:creationId xmlns:a16="http://schemas.microsoft.com/office/drawing/2014/main" id="{8E25FA63-0601-6C37-9AAF-A1BAD7260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8015" y="305778"/>
            <a:ext cx="1279323" cy="1168532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94ECF9-4E76-BD6F-3619-AC099A5926A6}"/>
              </a:ext>
            </a:extLst>
          </p:cNvPr>
          <p:cNvSpPr txBox="1"/>
          <p:nvPr/>
        </p:nvSpPr>
        <p:spPr>
          <a:xfrm>
            <a:off x="2798121" y="6026874"/>
            <a:ext cx="1128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(TIMS, 2025)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5125B-19B8-9CCD-253E-BA4F29117511}"/>
              </a:ext>
            </a:extLst>
          </p:cNvPr>
          <p:cNvSpPr txBox="1"/>
          <p:nvPr/>
        </p:nvSpPr>
        <p:spPr>
          <a:xfrm>
            <a:off x="6747750" y="6548048"/>
            <a:ext cx="45560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(Safe Transportation Research and Education Center, 2025)</a:t>
            </a:r>
          </a:p>
        </p:txBody>
      </p:sp>
    </p:spTree>
    <p:extLst>
      <p:ext uri="{BB962C8B-B14F-4D97-AF65-F5344CB8AC3E}">
        <p14:creationId xmlns:p14="http://schemas.microsoft.com/office/powerpoint/2010/main" val="975776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FF173-5211-8DA1-B531-0260B5CFC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D6B89C9B-5307-9803-0BC1-109C359F3659}"/>
              </a:ext>
            </a:extLst>
          </p:cNvPr>
          <p:cNvSpPr txBox="1"/>
          <p:nvPr/>
        </p:nvSpPr>
        <p:spPr>
          <a:xfrm>
            <a:off x="1235720" y="85061"/>
            <a:ext cx="9718160" cy="1048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Bef>
                <a:spcPts val="1200"/>
              </a:spcBef>
              <a:buSzPts val="990"/>
            </a:pPr>
            <a:r>
              <a:rPr lang="en" sz="2800" b="1" dirty="0"/>
              <a:t>Prior literature</a:t>
            </a:r>
            <a:r>
              <a:rPr lang="en" sz="2800" dirty="0"/>
              <a:t> and local evidence demonstrate disproportionate motorcycle injury risk</a:t>
            </a:r>
            <a:endParaRPr lang="en-US" sz="2800" b="1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1DEAC37-8E87-5587-08A2-A8347CB5AA55}"/>
              </a:ext>
            </a:extLst>
          </p:cNvPr>
          <p:cNvCxnSpPr>
            <a:cxnSpLocks/>
          </p:cNvCxnSpPr>
          <p:nvPr/>
        </p:nvCxnSpPr>
        <p:spPr>
          <a:xfrm>
            <a:off x="-13033" y="1656062"/>
            <a:ext cx="1219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174B1756-6C26-0155-5F75-7D0A2BD77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" name="Graphic 1" descr="Handshake with solid fill">
            <a:extLst>
              <a:ext uri="{FF2B5EF4-FFF2-40B4-BE49-F238E27FC236}">
                <a16:creationId xmlns:a16="http://schemas.microsoft.com/office/drawing/2014/main" id="{E5E75ED8-21E5-CC62-4C01-398E3C9C2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8015" y="305778"/>
            <a:ext cx="1279323" cy="1168532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D2724A-1391-2864-DE22-47F974E71AF4}"/>
              </a:ext>
            </a:extLst>
          </p:cNvPr>
          <p:cNvSpPr txBox="1"/>
          <p:nvPr/>
        </p:nvSpPr>
        <p:spPr>
          <a:xfrm>
            <a:off x="1936109" y="5830379"/>
            <a:ext cx="23383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(California OTS &amp; DMV, 2023)</a:t>
            </a:r>
          </a:p>
        </p:txBody>
      </p:sp>
      <p:pic>
        <p:nvPicPr>
          <p:cNvPr id="3" name="Google Shape;176;p40">
            <a:extLst>
              <a:ext uri="{FF2B5EF4-FFF2-40B4-BE49-F238E27FC236}">
                <a16:creationId xmlns:a16="http://schemas.microsoft.com/office/drawing/2014/main" id="{1C0CE42A-6D97-A9B6-0130-A44DEC1B7E4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015" y="1897875"/>
            <a:ext cx="5514512" cy="3829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Online Media 6" descr="Uninsured Rider Crashes his Yamaha R6 into Another Rider—An Extended BTS Look!">
            <a:hlinkClick r:id="" action="ppaction://media"/>
            <a:extLst>
              <a:ext uri="{FF2B5EF4-FFF2-40B4-BE49-F238E27FC236}">
                <a16:creationId xmlns:a16="http://schemas.microsoft.com/office/drawing/2014/main" id="{44332945-DDD9-E430-5055-9432698A6A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6329473" y="2611369"/>
            <a:ext cx="5514512" cy="31156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A89F2A-4852-13DE-4EF5-878332CE4B69}"/>
              </a:ext>
            </a:extLst>
          </p:cNvPr>
          <p:cNvSpPr txBox="1"/>
          <p:nvPr/>
        </p:nvSpPr>
        <p:spPr>
          <a:xfrm>
            <a:off x="6148590" y="1897875"/>
            <a:ext cx="61072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</a:rPr>
              <a:t>Motorcyclists face </a:t>
            </a:r>
            <a:r>
              <a:rPr lang="en-US" sz="1800" dirty="0">
                <a:solidFill>
                  <a:schemeClr val="dk1"/>
                </a:solidFill>
              </a:rPr>
              <a:t>24-28x</a:t>
            </a:r>
            <a:r>
              <a:rPr lang="en-US" sz="1800" dirty="0">
                <a:solidFill>
                  <a:schemeClr val="dk2"/>
                </a:solidFill>
              </a:rPr>
              <a:t> higher fatality risk per mile traveled.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91874C-5152-FBA7-5BC1-27C81198B760}"/>
              </a:ext>
            </a:extLst>
          </p:cNvPr>
          <p:cNvSpPr txBox="1"/>
          <p:nvPr/>
        </p:nvSpPr>
        <p:spPr>
          <a:xfrm>
            <a:off x="7998644" y="5830379"/>
            <a:ext cx="2407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(Project 65 Studios, 2024)</a:t>
            </a:r>
          </a:p>
        </p:txBody>
      </p:sp>
    </p:spTree>
    <p:extLst>
      <p:ext uri="{BB962C8B-B14F-4D97-AF65-F5344CB8AC3E}">
        <p14:creationId xmlns:p14="http://schemas.microsoft.com/office/powerpoint/2010/main" val="116027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7FC88-464D-D575-4CF6-DBE4365A8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5EA713A2-1B83-57CD-D0C6-E0FBF53CD46B}"/>
              </a:ext>
            </a:extLst>
          </p:cNvPr>
          <p:cNvSpPr txBox="1"/>
          <p:nvPr/>
        </p:nvSpPr>
        <p:spPr>
          <a:xfrm>
            <a:off x="1235720" y="85061"/>
            <a:ext cx="9718160" cy="1541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Bef>
                <a:spcPts val="1200"/>
              </a:spcBef>
              <a:buSzPts val="2800"/>
            </a:pPr>
            <a:r>
              <a:rPr lang="en-US" sz="2800" b="1" dirty="0"/>
              <a:t>Prior literature</a:t>
            </a:r>
            <a:r>
              <a:rPr lang="en-US" sz="2800" dirty="0"/>
              <a:t> shows that motorcycle injury severity is driven by interacting behavioral, human, environmental, and vehicle factors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CFA3E02-2780-45C8-D71E-D48BE58FACB9}"/>
              </a:ext>
            </a:extLst>
          </p:cNvPr>
          <p:cNvCxnSpPr>
            <a:cxnSpLocks/>
          </p:cNvCxnSpPr>
          <p:nvPr/>
        </p:nvCxnSpPr>
        <p:spPr>
          <a:xfrm>
            <a:off x="-13033" y="1633484"/>
            <a:ext cx="1219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4F90C6A3-1210-126D-F2DF-FA35D810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" name="Graphic 1" descr="Handshake with solid fill">
            <a:extLst>
              <a:ext uri="{FF2B5EF4-FFF2-40B4-BE49-F238E27FC236}">
                <a16:creationId xmlns:a16="http://schemas.microsoft.com/office/drawing/2014/main" id="{FC0B6BE9-C41B-0D5D-30C2-09676159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015" y="305778"/>
            <a:ext cx="1279323" cy="1168532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4" name="Google Shape;138;p29">
            <a:extLst>
              <a:ext uri="{FF2B5EF4-FFF2-40B4-BE49-F238E27FC236}">
                <a16:creationId xmlns:a16="http://schemas.microsoft.com/office/drawing/2014/main" id="{C77FD565-DA60-2E6D-0812-1EB74D21B8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019" y="1768194"/>
            <a:ext cx="4567297" cy="489021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59;p29">
            <a:extLst>
              <a:ext uri="{FF2B5EF4-FFF2-40B4-BE49-F238E27FC236}">
                <a16:creationId xmlns:a16="http://schemas.microsoft.com/office/drawing/2014/main" id="{DEACC992-952D-A8F3-3750-E2DE7E850C4C}"/>
              </a:ext>
            </a:extLst>
          </p:cNvPr>
          <p:cNvSpPr/>
          <p:nvPr/>
        </p:nvSpPr>
        <p:spPr>
          <a:xfrm>
            <a:off x="9503909" y="2172722"/>
            <a:ext cx="1907936" cy="4081157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SHAP values show the direction and magnitude of each variable’s contribution to injury severity predictions.</a:t>
            </a:r>
            <a:endParaRPr sz="1400" dirty="0"/>
          </a:p>
        </p:txBody>
      </p:sp>
      <p:sp>
        <p:nvSpPr>
          <p:cNvPr id="26" name="Google Shape;148;p29">
            <a:extLst>
              <a:ext uri="{FF2B5EF4-FFF2-40B4-BE49-F238E27FC236}">
                <a16:creationId xmlns:a16="http://schemas.microsoft.com/office/drawing/2014/main" id="{74D56B9F-0710-C840-968A-31EFDF857FED}"/>
              </a:ext>
            </a:extLst>
          </p:cNvPr>
          <p:cNvSpPr/>
          <p:nvPr/>
        </p:nvSpPr>
        <p:spPr>
          <a:xfrm>
            <a:off x="1235720" y="3628789"/>
            <a:ext cx="2125200" cy="3273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 w="442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  <a:effectLst>
            <a:outerShdw blurRad="48784" dist="16261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06275" tIns="106275" rIns="106275" bIns="106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71">
                <a:solidFill>
                  <a:schemeClr val="lt1"/>
                </a:solidFill>
              </a:rPr>
              <a:t>Vehicle Factors</a:t>
            </a:r>
            <a:endParaRPr sz="1371">
              <a:solidFill>
                <a:schemeClr val="lt1"/>
              </a:solidFill>
            </a:endParaRPr>
          </a:p>
        </p:txBody>
      </p:sp>
      <p:sp>
        <p:nvSpPr>
          <p:cNvPr id="27" name="Google Shape;149;p29">
            <a:extLst>
              <a:ext uri="{FF2B5EF4-FFF2-40B4-BE49-F238E27FC236}">
                <a16:creationId xmlns:a16="http://schemas.microsoft.com/office/drawing/2014/main" id="{A99C8538-5E23-5ED7-CD84-F0121C7EE1DB}"/>
              </a:ext>
            </a:extLst>
          </p:cNvPr>
          <p:cNvSpPr/>
          <p:nvPr/>
        </p:nvSpPr>
        <p:spPr>
          <a:xfrm>
            <a:off x="1235720" y="4269293"/>
            <a:ext cx="2125200" cy="285300"/>
          </a:xfrm>
          <a:prstGeom prst="roundRect">
            <a:avLst>
              <a:gd name="adj" fmla="val 16667"/>
            </a:avLst>
          </a:prstGeom>
          <a:solidFill>
            <a:srgbClr val="E69138"/>
          </a:solidFill>
          <a:ln w="442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  <a:effectLst>
            <a:outerShdw blurRad="48784" dist="16261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06275" tIns="106275" rIns="106275" bIns="106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71" dirty="0">
                <a:solidFill>
                  <a:schemeClr val="lt1"/>
                </a:solidFill>
              </a:rPr>
              <a:t>Environmental  Factors</a:t>
            </a:r>
            <a:endParaRPr sz="1371" dirty="0">
              <a:solidFill>
                <a:schemeClr val="lt1"/>
              </a:solidFill>
            </a:endParaRPr>
          </a:p>
        </p:txBody>
      </p:sp>
      <p:sp>
        <p:nvSpPr>
          <p:cNvPr id="28" name="Google Shape;150;p29">
            <a:extLst>
              <a:ext uri="{FF2B5EF4-FFF2-40B4-BE49-F238E27FC236}">
                <a16:creationId xmlns:a16="http://schemas.microsoft.com/office/drawing/2014/main" id="{E5DC0AC8-6441-D225-1CF6-E8FA8EC33E7F}"/>
              </a:ext>
            </a:extLst>
          </p:cNvPr>
          <p:cNvSpPr/>
          <p:nvPr/>
        </p:nvSpPr>
        <p:spPr>
          <a:xfrm>
            <a:off x="1235720" y="4867797"/>
            <a:ext cx="2125200" cy="2853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442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  <a:effectLst>
            <a:outerShdw blurRad="48784" dist="16261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06275" tIns="106275" rIns="106275" bIns="106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71" dirty="0">
                <a:solidFill>
                  <a:schemeClr val="lt1"/>
                </a:solidFill>
              </a:rPr>
              <a:t>Human Factors</a:t>
            </a:r>
            <a:endParaRPr sz="1371" dirty="0">
              <a:solidFill>
                <a:schemeClr val="lt1"/>
              </a:solidFill>
            </a:endParaRPr>
          </a:p>
        </p:txBody>
      </p:sp>
      <p:sp>
        <p:nvSpPr>
          <p:cNvPr id="29" name="Google Shape;160;p29">
            <a:extLst>
              <a:ext uri="{FF2B5EF4-FFF2-40B4-BE49-F238E27FC236}">
                <a16:creationId xmlns:a16="http://schemas.microsoft.com/office/drawing/2014/main" id="{1E190EFA-9204-D3B7-6627-863535A2F019}"/>
              </a:ext>
            </a:extLst>
          </p:cNvPr>
          <p:cNvSpPr/>
          <p:nvPr/>
        </p:nvSpPr>
        <p:spPr>
          <a:xfrm>
            <a:off x="1235720" y="2895586"/>
            <a:ext cx="2125200" cy="3273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4427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  <a:effectLst>
            <a:outerShdw blurRad="48784" dist="16261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06275" tIns="106275" rIns="106275" bIns="106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71" dirty="0">
                <a:solidFill>
                  <a:schemeClr val="lt1"/>
                </a:solidFill>
              </a:rPr>
              <a:t>Behavioral Factors</a:t>
            </a:r>
            <a:endParaRPr sz="1371" dirty="0">
              <a:solidFill>
                <a:schemeClr val="lt1"/>
              </a:solidFill>
            </a:endParaRPr>
          </a:p>
        </p:txBody>
      </p:sp>
      <p:sp>
        <p:nvSpPr>
          <p:cNvPr id="30" name="Google Shape;139;p29">
            <a:extLst>
              <a:ext uri="{FF2B5EF4-FFF2-40B4-BE49-F238E27FC236}">
                <a16:creationId xmlns:a16="http://schemas.microsoft.com/office/drawing/2014/main" id="{47132899-2A1B-2B4A-30CA-AE5F83422C81}"/>
              </a:ext>
            </a:extLst>
          </p:cNvPr>
          <p:cNvSpPr/>
          <p:nvPr/>
        </p:nvSpPr>
        <p:spPr>
          <a:xfrm>
            <a:off x="5607946" y="2982729"/>
            <a:ext cx="826500" cy="166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40;p29">
            <a:extLst>
              <a:ext uri="{FF2B5EF4-FFF2-40B4-BE49-F238E27FC236}">
                <a16:creationId xmlns:a16="http://schemas.microsoft.com/office/drawing/2014/main" id="{1A5CDE7B-C710-CE3D-26CC-2E706FD06026}"/>
              </a:ext>
            </a:extLst>
          </p:cNvPr>
          <p:cNvSpPr/>
          <p:nvPr/>
        </p:nvSpPr>
        <p:spPr>
          <a:xfrm>
            <a:off x="5674921" y="3420794"/>
            <a:ext cx="826500" cy="202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41;p29">
            <a:extLst>
              <a:ext uri="{FF2B5EF4-FFF2-40B4-BE49-F238E27FC236}">
                <a16:creationId xmlns:a16="http://schemas.microsoft.com/office/drawing/2014/main" id="{9149F041-E8AD-A310-9FD3-FEEE59C615AF}"/>
              </a:ext>
            </a:extLst>
          </p:cNvPr>
          <p:cNvSpPr/>
          <p:nvPr/>
        </p:nvSpPr>
        <p:spPr>
          <a:xfrm>
            <a:off x="5446396" y="5762750"/>
            <a:ext cx="960300" cy="202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42;p29">
            <a:extLst>
              <a:ext uri="{FF2B5EF4-FFF2-40B4-BE49-F238E27FC236}">
                <a16:creationId xmlns:a16="http://schemas.microsoft.com/office/drawing/2014/main" id="{F80291C5-7BA8-7456-C360-E39832D1E859}"/>
              </a:ext>
            </a:extLst>
          </p:cNvPr>
          <p:cNvSpPr/>
          <p:nvPr/>
        </p:nvSpPr>
        <p:spPr>
          <a:xfrm>
            <a:off x="5569196" y="4130490"/>
            <a:ext cx="826500" cy="202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43;p29">
            <a:extLst>
              <a:ext uri="{FF2B5EF4-FFF2-40B4-BE49-F238E27FC236}">
                <a16:creationId xmlns:a16="http://schemas.microsoft.com/office/drawing/2014/main" id="{624BD64E-DD53-6309-9FE2-8E280DAF514A}"/>
              </a:ext>
            </a:extLst>
          </p:cNvPr>
          <p:cNvSpPr/>
          <p:nvPr/>
        </p:nvSpPr>
        <p:spPr>
          <a:xfrm>
            <a:off x="5637175" y="3200068"/>
            <a:ext cx="756000" cy="166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44;p29">
            <a:extLst>
              <a:ext uri="{FF2B5EF4-FFF2-40B4-BE49-F238E27FC236}">
                <a16:creationId xmlns:a16="http://schemas.microsoft.com/office/drawing/2014/main" id="{45A3D1F7-13D4-68DE-34AE-08ED166BF95B}"/>
              </a:ext>
            </a:extLst>
          </p:cNvPr>
          <p:cNvSpPr/>
          <p:nvPr/>
        </p:nvSpPr>
        <p:spPr>
          <a:xfrm>
            <a:off x="5760241" y="4866145"/>
            <a:ext cx="637200" cy="149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45;p29">
            <a:extLst>
              <a:ext uri="{FF2B5EF4-FFF2-40B4-BE49-F238E27FC236}">
                <a16:creationId xmlns:a16="http://schemas.microsoft.com/office/drawing/2014/main" id="{8E2008B8-729B-C4B2-7B14-D6C83DEC71FD}"/>
              </a:ext>
            </a:extLst>
          </p:cNvPr>
          <p:cNvSpPr/>
          <p:nvPr/>
        </p:nvSpPr>
        <p:spPr>
          <a:xfrm>
            <a:off x="5815498" y="2031050"/>
            <a:ext cx="598200" cy="166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47;p29">
            <a:extLst>
              <a:ext uri="{FF2B5EF4-FFF2-40B4-BE49-F238E27FC236}">
                <a16:creationId xmlns:a16="http://schemas.microsoft.com/office/drawing/2014/main" id="{606A4A33-9EE6-A7F3-7261-913D9273DD4A}"/>
              </a:ext>
            </a:extLst>
          </p:cNvPr>
          <p:cNvSpPr/>
          <p:nvPr/>
        </p:nvSpPr>
        <p:spPr>
          <a:xfrm>
            <a:off x="5808571" y="4360569"/>
            <a:ext cx="598200" cy="202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61;p29">
            <a:extLst>
              <a:ext uri="{FF2B5EF4-FFF2-40B4-BE49-F238E27FC236}">
                <a16:creationId xmlns:a16="http://schemas.microsoft.com/office/drawing/2014/main" id="{4C853C5A-D793-36B9-51FC-4225E098CE1F}"/>
              </a:ext>
            </a:extLst>
          </p:cNvPr>
          <p:cNvSpPr/>
          <p:nvPr/>
        </p:nvSpPr>
        <p:spPr>
          <a:xfrm>
            <a:off x="5765071" y="5292679"/>
            <a:ext cx="685200" cy="202800"/>
          </a:xfrm>
          <a:prstGeom prst="roundRect">
            <a:avLst>
              <a:gd name="adj" fmla="val 16667"/>
            </a:avLst>
          </a:prstGeom>
          <a:noFill/>
          <a:ln w="519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62;p29">
            <a:extLst>
              <a:ext uri="{FF2B5EF4-FFF2-40B4-BE49-F238E27FC236}">
                <a16:creationId xmlns:a16="http://schemas.microsoft.com/office/drawing/2014/main" id="{C3E20455-9FC1-619A-AE07-0A71471B962A}"/>
              </a:ext>
            </a:extLst>
          </p:cNvPr>
          <p:cNvSpPr/>
          <p:nvPr/>
        </p:nvSpPr>
        <p:spPr>
          <a:xfrm>
            <a:off x="5340219" y="2721844"/>
            <a:ext cx="1103100" cy="202800"/>
          </a:xfrm>
          <a:prstGeom prst="roundRect">
            <a:avLst>
              <a:gd name="adj" fmla="val 16667"/>
            </a:avLst>
          </a:prstGeom>
          <a:noFill/>
          <a:ln w="519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63;p29">
            <a:extLst>
              <a:ext uri="{FF2B5EF4-FFF2-40B4-BE49-F238E27FC236}">
                <a16:creationId xmlns:a16="http://schemas.microsoft.com/office/drawing/2014/main" id="{C70B4DB8-6CA8-276F-F098-E5D3A3F408B0}"/>
              </a:ext>
            </a:extLst>
          </p:cNvPr>
          <p:cNvSpPr/>
          <p:nvPr/>
        </p:nvSpPr>
        <p:spPr>
          <a:xfrm>
            <a:off x="5387271" y="6009517"/>
            <a:ext cx="1043400" cy="202800"/>
          </a:xfrm>
          <a:prstGeom prst="roundRect">
            <a:avLst>
              <a:gd name="adj" fmla="val 16667"/>
            </a:avLst>
          </a:prstGeom>
          <a:noFill/>
          <a:ln w="519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152;p29">
            <a:extLst>
              <a:ext uri="{FF2B5EF4-FFF2-40B4-BE49-F238E27FC236}">
                <a16:creationId xmlns:a16="http://schemas.microsoft.com/office/drawing/2014/main" id="{D8762E52-7E97-2F8D-0AA1-6B6F7DAD747F}"/>
              </a:ext>
            </a:extLst>
          </p:cNvPr>
          <p:cNvCxnSpPr>
            <a:cxnSpLocks/>
            <a:endCxn id="28" idx="3"/>
          </p:cNvCxnSpPr>
          <p:nvPr/>
        </p:nvCxnSpPr>
        <p:spPr>
          <a:xfrm flipH="1" flipV="1">
            <a:off x="3360920" y="5010447"/>
            <a:ext cx="2049726" cy="827969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" name="Google Shape;153;p29">
            <a:extLst>
              <a:ext uri="{FF2B5EF4-FFF2-40B4-BE49-F238E27FC236}">
                <a16:creationId xmlns:a16="http://schemas.microsoft.com/office/drawing/2014/main" id="{4EB83294-58D5-0F52-E469-D4575E7BFEF4}"/>
              </a:ext>
            </a:extLst>
          </p:cNvPr>
          <p:cNvCxnSpPr>
            <a:cxnSpLocks/>
            <a:endCxn id="27" idx="3"/>
          </p:cNvCxnSpPr>
          <p:nvPr/>
        </p:nvCxnSpPr>
        <p:spPr>
          <a:xfrm flipH="1" flipV="1">
            <a:off x="3360920" y="4411943"/>
            <a:ext cx="2368401" cy="568483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Google Shape;154;p29">
            <a:extLst>
              <a:ext uri="{FF2B5EF4-FFF2-40B4-BE49-F238E27FC236}">
                <a16:creationId xmlns:a16="http://schemas.microsoft.com/office/drawing/2014/main" id="{0ECEF58A-B823-8C4E-3583-D9E73AD53967}"/>
              </a:ext>
            </a:extLst>
          </p:cNvPr>
          <p:cNvCxnSpPr>
            <a:cxnSpLocks/>
            <a:stCxn id="37" idx="1"/>
            <a:endCxn id="26" idx="3"/>
          </p:cNvCxnSpPr>
          <p:nvPr/>
        </p:nvCxnSpPr>
        <p:spPr>
          <a:xfrm flipH="1" flipV="1">
            <a:off x="3360920" y="3792439"/>
            <a:ext cx="2447651" cy="669530"/>
          </a:xfrm>
          <a:prstGeom prst="straightConnector1">
            <a:avLst/>
          </a:prstGeom>
          <a:noFill/>
          <a:ln w="28575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" name="Google Shape;164;p29">
            <a:extLst>
              <a:ext uri="{FF2B5EF4-FFF2-40B4-BE49-F238E27FC236}">
                <a16:creationId xmlns:a16="http://schemas.microsoft.com/office/drawing/2014/main" id="{39154BCF-F9C1-9FFF-769E-82A19DE07132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3360920" y="2856096"/>
            <a:ext cx="1990601" cy="20314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75134F2-EE17-B4FB-8C60-31A7E9BC8224}"/>
              </a:ext>
            </a:extLst>
          </p:cNvPr>
          <p:cNvSpPr txBox="1"/>
          <p:nvPr/>
        </p:nvSpPr>
        <p:spPr>
          <a:xfrm>
            <a:off x="5188018" y="6635609"/>
            <a:ext cx="45672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Literature Review: Prior findings on Motorcycle Injury Severity</a:t>
            </a:r>
          </a:p>
        </p:txBody>
      </p:sp>
    </p:spTree>
    <p:extLst>
      <p:ext uri="{BB962C8B-B14F-4D97-AF65-F5344CB8AC3E}">
        <p14:creationId xmlns:p14="http://schemas.microsoft.com/office/powerpoint/2010/main" val="2984789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913CB-05AD-DF29-8CED-05E7FE858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1267482D-F96F-274B-4057-847AB55AC376}"/>
              </a:ext>
            </a:extLst>
          </p:cNvPr>
          <p:cNvSpPr txBox="1"/>
          <p:nvPr/>
        </p:nvSpPr>
        <p:spPr>
          <a:xfrm>
            <a:off x="1235720" y="85061"/>
            <a:ext cx="97181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dk1"/>
                </a:solidFill>
              </a:rPr>
              <a:t>Two research </a:t>
            </a:r>
            <a:r>
              <a:rPr lang="en-US" sz="2800" dirty="0">
                <a:solidFill>
                  <a:schemeClr val="dk1"/>
                </a:solidFill>
              </a:rPr>
              <a:t>questions about </a:t>
            </a:r>
            <a:r>
              <a:rPr lang="en" sz="2800" dirty="0">
                <a:solidFill>
                  <a:schemeClr val="dk1"/>
                </a:solidFill>
              </a:rPr>
              <a:t>p</a:t>
            </a:r>
            <a:r>
              <a:rPr lang="en" sz="2800" dirty="0"/>
              <a:t>redicting motorcycle injury severity using southern California crash data.</a:t>
            </a:r>
            <a:endParaRPr lang="en-US" sz="2800" dirty="0"/>
          </a:p>
          <a:p>
            <a:pPr lvl="0" algn="ctr"/>
            <a:r>
              <a:rPr lang="en-US" sz="2800" dirty="0">
                <a:solidFill>
                  <a:schemeClr val="dk1"/>
                </a:solidFill>
              </a:rPr>
              <a:t> 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34B6991-1C60-1F23-3333-C11F67035738}"/>
              </a:ext>
            </a:extLst>
          </p:cNvPr>
          <p:cNvCxnSpPr>
            <a:cxnSpLocks/>
          </p:cNvCxnSpPr>
          <p:nvPr/>
        </p:nvCxnSpPr>
        <p:spPr>
          <a:xfrm>
            <a:off x="-13033" y="1328803"/>
            <a:ext cx="1219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2A68471F-BDA3-336F-87E1-650E88F5C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" name="Graphic 1" descr="Handshake with solid fill">
            <a:extLst>
              <a:ext uri="{FF2B5EF4-FFF2-40B4-BE49-F238E27FC236}">
                <a16:creationId xmlns:a16="http://schemas.microsoft.com/office/drawing/2014/main" id="{C96F5EF0-D9EE-23CE-E506-D555EC488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015" y="305778"/>
            <a:ext cx="1279323" cy="1168532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F30FB0-AB3D-E864-2D69-0A9F11D1F5B7}"/>
              </a:ext>
            </a:extLst>
          </p:cNvPr>
          <p:cNvSpPr txBox="1"/>
          <p:nvPr/>
        </p:nvSpPr>
        <p:spPr>
          <a:xfrm>
            <a:off x="2474110" y="6066953"/>
            <a:ext cx="1128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(TIMS, 2025)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90B70B-1165-8A21-8B26-494EA58F3021}"/>
              </a:ext>
            </a:extLst>
          </p:cNvPr>
          <p:cNvSpPr txBox="1"/>
          <p:nvPr/>
        </p:nvSpPr>
        <p:spPr>
          <a:xfrm>
            <a:off x="6756366" y="6066954"/>
            <a:ext cx="44470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(Safe Transportation Research and Education Center, 2025)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1BE9A-36D8-81ED-0D88-5E0BE40B0E2C}"/>
              </a:ext>
            </a:extLst>
          </p:cNvPr>
          <p:cNvSpPr txBox="1"/>
          <p:nvPr/>
        </p:nvSpPr>
        <p:spPr>
          <a:xfrm>
            <a:off x="649029" y="1723640"/>
            <a:ext cx="54271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Q1. </a:t>
            </a:r>
            <a:r>
              <a:rPr lang="en-US" sz="1400" b="1" dirty="0">
                <a:solidFill>
                  <a:schemeClr val="dk1"/>
                </a:solidFill>
              </a:rPr>
              <a:t>Which behavioral, human, environmental, and vehicle factors are associated with severe motorcycle injury outcomes in Southern California crashes?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76992D-33C7-F9E7-5B23-CF4742C9ACE5}"/>
              </a:ext>
            </a:extLst>
          </p:cNvPr>
          <p:cNvSpPr txBox="1"/>
          <p:nvPr/>
        </p:nvSpPr>
        <p:spPr>
          <a:xfrm>
            <a:off x="6257684" y="1723778"/>
            <a:ext cx="5427143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Q2. </a:t>
            </a:r>
            <a:r>
              <a:rPr lang="en-US" sz="1400" b="1" dirty="0">
                <a:solidFill>
                  <a:schemeClr val="dk1"/>
                </a:solidFill>
              </a:rPr>
              <a:t>How does the relationship between these factors and injury severity vary across roadway and temporal conditions?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dk1"/>
              </a:solidFill>
            </a:endParaRPr>
          </a:p>
        </p:txBody>
      </p:sp>
      <p:pic>
        <p:nvPicPr>
          <p:cNvPr id="7" name="Google Shape;220;p42">
            <a:extLst>
              <a:ext uri="{FF2B5EF4-FFF2-40B4-BE49-F238E27FC236}">
                <a16:creationId xmlns:a16="http://schemas.microsoft.com/office/drawing/2014/main" id="{2FFF0D37-EF75-C627-60C9-D262BBC7706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015" y="2493081"/>
            <a:ext cx="5381150" cy="3502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22;p42">
            <a:extLst>
              <a:ext uri="{FF2B5EF4-FFF2-40B4-BE49-F238E27FC236}">
                <a16:creationId xmlns:a16="http://schemas.microsoft.com/office/drawing/2014/main" id="{BF6F2ED8-D3D8-C5F4-0D29-B9F368D3AD1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67809" y="2469257"/>
            <a:ext cx="2912063" cy="352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23;p42">
            <a:extLst>
              <a:ext uri="{FF2B5EF4-FFF2-40B4-BE49-F238E27FC236}">
                <a16:creationId xmlns:a16="http://schemas.microsoft.com/office/drawing/2014/main" id="{E6EA9971-4B08-5F31-1AC8-9F736E634AE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79872" y="2469294"/>
            <a:ext cx="2912063" cy="35264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329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11FBE-E96E-0D1D-1B6D-0A68D5C47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5E519A2B-6334-B81F-03DF-7B4937DE6792}"/>
              </a:ext>
            </a:extLst>
          </p:cNvPr>
          <p:cNvSpPr txBox="1"/>
          <p:nvPr/>
        </p:nvSpPr>
        <p:spPr>
          <a:xfrm>
            <a:off x="1235720" y="85061"/>
            <a:ext cx="97181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SzPct val="120689"/>
            </a:pPr>
            <a:r>
              <a:rPr lang="en-US" sz="2800" dirty="0"/>
              <a:t>Data will be drawn from </a:t>
            </a:r>
            <a:r>
              <a:rPr lang="en-US" sz="2800" b="1" dirty="0"/>
              <a:t>two sources </a:t>
            </a:r>
            <a:r>
              <a:rPr lang="en-US" sz="2800" dirty="0"/>
              <a:t>and integrated to support predicting motorcycle injury severity.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5218AB5-557A-BE1E-F12A-BBA9F5D2E61A}"/>
              </a:ext>
            </a:extLst>
          </p:cNvPr>
          <p:cNvCxnSpPr>
            <a:cxnSpLocks/>
          </p:cNvCxnSpPr>
          <p:nvPr/>
        </p:nvCxnSpPr>
        <p:spPr>
          <a:xfrm>
            <a:off x="-13033" y="1102467"/>
            <a:ext cx="1219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B6B008BB-1D0C-78E3-B79B-BE2D044D6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F6E10A-45B3-9B69-4389-43B0992172F7}"/>
              </a:ext>
            </a:extLst>
          </p:cNvPr>
          <p:cNvGrpSpPr/>
          <p:nvPr/>
        </p:nvGrpSpPr>
        <p:grpSpPr>
          <a:xfrm>
            <a:off x="321320" y="124768"/>
            <a:ext cx="914400" cy="914400"/>
            <a:chOff x="8673553" y="474917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3A16FD74-089E-3843-98C4-F1DB856BB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73553" y="4749179"/>
              <a:ext cx="914400" cy="9144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CB105E-671E-78C6-7DFA-DB9D50015E02}"/>
                </a:ext>
              </a:extLst>
            </p:cNvPr>
            <p:cNvGrpSpPr/>
            <p:nvPr/>
          </p:nvGrpSpPr>
          <p:grpSpPr>
            <a:xfrm>
              <a:off x="9130753" y="5085945"/>
              <a:ext cx="412997" cy="412997"/>
              <a:chOff x="9685618" y="3974857"/>
              <a:chExt cx="532392" cy="532392"/>
            </a:xfrm>
          </p:grpSpPr>
          <p:pic>
            <p:nvPicPr>
              <p:cNvPr id="7" name="Graphic 6" descr="Checkmark with solid fill">
                <a:extLst>
                  <a:ext uri="{FF2B5EF4-FFF2-40B4-BE49-F238E27FC236}">
                    <a16:creationId xmlns:a16="http://schemas.microsoft.com/office/drawing/2014/main" id="{447FEA4F-ACF1-166E-E68F-763253F14E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26012" y="4032468"/>
                <a:ext cx="451603" cy="451603"/>
              </a:xfrm>
              <a:prstGeom prst="rect">
                <a:avLst/>
              </a:prstGeom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C0EF7D-C036-4054-1616-05C26DF2250D}"/>
                  </a:ext>
                </a:extLst>
              </p:cNvPr>
              <p:cNvSpPr/>
              <p:nvPr/>
            </p:nvSpPr>
            <p:spPr>
              <a:xfrm>
                <a:off x="9685618" y="3974857"/>
                <a:ext cx="532392" cy="532392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B6E75EB-66E5-62C7-53BA-C92589A269DB}"/>
              </a:ext>
            </a:extLst>
          </p:cNvPr>
          <p:cNvSpPr/>
          <p:nvPr/>
        </p:nvSpPr>
        <p:spPr>
          <a:xfrm>
            <a:off x="118984" y="1697033"/>
            <a:ext cx="5774680" cy="2767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515B02-57DA-C4B9-1656-D07213C7181F}"/>
              </a:ext>
            </a:extLst>
          </p:cNvPr>
          <p:cNvSpPr/>
          <p:nvPr/>
        </p:nvSpPr>
        <p:spPr>
          <a:xfrm>
            <a:off x="219695" y="1803045"/>
            <a:ext cx="5537555" cy="543523"/>
          </a:xfrm>
          <a:prstGeom prst="rect">
            <a:avLst/>
          </a:prstGeom>
          <a:solidFill>
            <a:srgbClr val="EC5A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Transportation Injury Mapping System (TIMS)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33B12B-5219-F01F-19AD-06826062B554}"/>
              </a:ext>
            </a:extLst>
          </p:cNvPr>
          <p:cNvSpPr/>
          <p:nvPr/>
        </p:nvSpPr>
        <p:spPr>
          <a:xfrm>
            <a:off x="388107" y="3259117"/>
            <a:ext cx="1048682" cy="1048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Los Angeles County </a:t>
            </a:r>
          </a:p>
          <a:p>
            <a:pPr algn="ctr"/>
            <a:r>
              <a:rPr lang="en-US" sz="1200" dirty="0"/>
              <a:t>Crash Data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822081-B84F-4786-8E64-F0A4B18261BB}"/>
              </a:ext>
            </a:extLst>
          </p:cNvPr>
          <p:cNvCxnSpPr>
            <a:stCxn id="19" idx="2"/>
          </p:cNvCxnSpPr>
          <p:nvPr/>
        </p:nvCxnSpPr>
        <p:spPr>
          <a:xfrm flipH="1">
            <a:off x="2988472" y="2346568"/>
            <a:ext cx="1" cy="722569"/>
          </a:xfrm>
          <a:prstGeom prst="straightConnector1">
            <a:avLst/>
          </a:prstGeom>
          <a:ln w="28575">
            <a:solidFill>
              <a:srgbClr val="EC5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9F44494-666D-AA77-0BD4-0002C2EBC7CD}"/>
              </a:ext>
            </a:extLst>
          </p:cNvPr>
          <p:cNvSpPr/>
          <p:nvPr/>
        </p:nvSpPr>
        <p:spPr>
          <a:xfrm>
            <a:off x="1819415" y="3259117"/>
            <a:ext cx="1048682" cy="10486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San Diego County </a:t>
            </a:r>
          </a:p>
          <a:p>
            <a:pPr algn="ctr"/>
            <a:r>
              <a:rPr lang="en-US" sz="1200" dirty="0"/>
              <a:t>Crash Data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2F0CF-E7B4-936D-98D7-32B4086A1D40}"/>
              </a:ext>
            </a:extLst>
          </p:cNvPr>
          <p:cNvSpPr/>
          <p:nvPr/>
        </p:nvSpPr>
        <p:spPr>
          <a:xfrm>
            <a:off x="3250723" y="3259117"/>
            <a:ext cx="1048682" cy="1048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Riverside</a:t>
            </a:r>
          </a:p>
          <a:p>
            <a:pPr algn="ctr"/>
            <a:r>
              <a:rPr lang="en-US" sz="1200" dirty="0"/>
              <a:t>County </a:t>
            </a:r>
          </a:p>
          <a:p>
            <a:pPr algn="ctr"/>
            <a:r>
              <a:rPr lang="en-US" sz="1200" dirty="0"/>
              <a:t>Crash Data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6A8A6F-351B-D808-73E6-1B0EFBB3B14D}"/>
              </a:ext>
            </a:extLst>
          </p:cNvPr>
          <p:cNvSpPr/>
          <p:nvPr/>
        </p:nvSpPr>
        <p:spPr>
          <a:xfrm>
            <a:off x="4643025" y="3259117"/>
            <a:ext cx="1048682" cy="1048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San Bernardino</a:t>
            </a:r>
          </a:p>
          <a:p>
            <a:pPr algn="ctr"/>
            <a:r>
              <a:rPr lang="en-US" sz="1200" dirty="0"/>
              <a:t>County </a:t>
            </a:r>
          </a:p>
          <a:p>
            <a:pPr algn="ctr"/>
            <a:r>
              <a:rPr lang="en-US" sz="1200" dirty="0"/>
              <a:t>Crash Data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06423FF-0F24-A6E9-8336-38AC8C489134}"/>
              </a:ext>
            </a:extLst>
          </p:cNvPr>
          <p:cNvCxnSpPr>
            <a:cxnSpLocks/>
          </p:cNvCxnSpPr>
          <p:nvPr/>
        </p:nvCxnSpPr>
        <p:spPr>
          <a:xfrm flipH="1">
            <a:off x="861013" y="3069137"/>
            <a:ext cx="4342089" cy="0"/>
          </a:xfrm>
          <a:prstGeom prst="line">
            <a:avLst/>
          </a:prstGeom>
          <a:ln w="28575">
            <a:solidFill>
              <a:srgbClr val="EC5A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F3FAEFC-EA7F-783B-94E0-111B160605C8}"/>
              </a:ext>
            </a:extLst>
          </p:cNvPr>
          <p:cNvCxnSpPr>
            <a:cxnSpLocks/>
          </p:cNvCxnSpPr>
          <p:nvPr/>
        </p:nvCxnSpPr>
        <p:spPr>
          <a:xfrm>
            <a:off x="5194197" y="3054348"/>
            <a:ext cx="0" cy="204769"/>
          </a:xfrm>
          <a:prstGeom prst="straightConnector1">
            <a:avLst/>
          </a:prstGeom>
          <a:ln w="28575">
            <a:solidFill>
              <a:srgbClr val="EC5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AE132A1-C3DD-87B2-244B-D88C5EAD7C8B}"/>
              </a:ext>
            </a:extLst>
          </p:cNvPr>
          <p:cNvCxnSpPr>
            <a:cxnSpLocks/>
          </p:cNvCxnSpPr>
          <p:nvPr/>
        </p:nvCxnSpPr>
        <p:spPr>
          <a:xfrm>
            <a:off x="3775064" y="3069137"/>
            <a:ext cx="0" cy="189980"/>
          </a:xfrm>
          <a:prstGeom prst="straightConnector1">
            <a:avLst/>
          </a:prstGeom>
          <a:ln w="28575">
            <a:solidFill>
              <a:srgbClr val="EC5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708CA55-640A-3BBE-AE1F-2D6982DAC9E6}"/>
              </a:ext>
            </a:extLst>
          </p:cNvPr>
          <p:cNvCxnSpPr>
            <a:cxnSpLocks/>
          </p:cNvCxnSpPr>
          <p:nvPr/>
        </p:nvCxnSpPr>
        <p:spPr>
          <a:xfrm>
            <a:off x="2343756" y="3069137"/>
            <a:ext cx="0" cy="189980"/>
          </a:xfrm>
          <a:prstGeom prst="straightConnector1">
            <a:avLst/>
          </a:prstGeom>
          <a:ln w="28575">
            <a:solidFill>
              <a:srgbClr val="EC5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2429A8C-8C24-1287-B5A6-30D9B48EA29E}"/>
              </a:ext>
            </a:extLst>
          </p:cNvPr>
          <p:cNvCxnSpPr>
            <a:cxnSpLocks/>
          </p:cNvCxnSpPr>
          <p:nvPr/>
        </p:nvCxnSpPr>
        <p:spPr>
          <a:xfrm>
            <a:off x="871158" y="3056731"/>
            <a:ext cx="0" cy="205006"/>
          </a:xfrm>
          <a:prstGeom prst="straightConnector1">
            <a:avLst/>
          </a:prstGeom>
          <a:ln w="28575">
            <a:solidFill>
              <a:srgbClr val="EC5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58ECFA0-8BE5-949C-BC47-9F3DD5EEB1C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1436789" y="3783458"/>
            <a:ext cx="382626" cy="0"/>
          </a:xfrm>
          <a:prstGeom prst="line">
            <a:avLst/>
          </a:prstGeom>
          <a:ln w="28575">
            <a:solidFill>
              <a:srgbClr val="EC5A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067D402-0183-24B4-BCEB-5C68E301D5D6}"/>
              </a:ext>
            </a:extLst>
          </p:cNvPr>
          <p:cNvCxnSpPr>
            <a:cxnSpLocks/>
          </p:cNvCxnSpPr>
          <p:nvPr/>
        </p:nvCxnSpPr>
        <p:spPr>
          <a:xfrm flipH="1">
            <a:off x="2868097" y="3782316"/>
            <a:ext cx="382626" cy="0"/>
          </a:xfrm>
          <a:prstGeom prst="line">
            <a:avLst/>
          </a:prstGeom>
          <a:ln w="28575">
            <a:solidFill>
              <a:srgbClr val="EC5A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0FED87A-5EDE-DADF-325B-B79FB319630B}"/>
              </a:ext>
            </a:extLst>
          </p:cNvPr>
          <p:cNvCxnSpPr>
            <a:cxnSpLocks/>
          </p:cNvCxnSpPr>
          <p:nvPr/>
        </p:nvCxnSpPr>
        <p:spPr>
          <a:xfrm flipH="1">
            <a:off x="4299405" y="3780032"/>
            <a:ext cx="343620" cy="0"/>
          </a:xfrm>
          <a:prstGeom prst="line">
            <a:avLst/>
          </a:prstGeom>
          <a:ln w="28575">
            <a:solidFill>
              <a:srgbClr val="EC5A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E185A42-74D9-D252-6AAA-749EA3805EA3}"/>
              </a:ext>
            </a:extLst>
          </p:cNvPr>
          <p:cNvCxnSpPr>
            <a:cxnSpLocks/>
          </p:cNvCxnSpPr>
          <p:nvPr/>
        </p:nvCxnSpPr>
        <p:spPr>
          <a:xfrm flipV="1">
            <a:off x="861013" y="4307799"/>
            <a:ext cx="0" cy="384851"/>
          </a:xfrm>
          <a:prstGeom prst="line">
            <a:avLst/>
          </a:prstGeom>
          <a:ln w="28575">
            <a:solidFill>
              <a:srgbClr val="EC5A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D985003-39E9-BC81-7AD2-97BBC975A92B}"/>
              </a:ext>
            </a:extLst>
          </p:cNvPr>
          <p:cNvCxnSpPr>
            <a:cxnSpLocks/>
          </p:cNvCxnSpPr>
          <p:nvPr/>
        </p:nvCxnSpPr>
        <p:spPr>
          <a:xfrm flipH="1">
            <a:off x="849727" y="4678070"/>
            <a:ext cx="5127211" cy="0"/>
          </a:xfrm>
          <a:prstGeom prst="line">
            <a:avLst/>
          </a:prstGeom>
          <a:ln w="28575">
            <a:solidFill>
              <a:srgbClr val="EC5A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84ABF94-5EAA-CED5-E609-BE6493DCF489}"/>
              </a:ext>
            </a:extLst>
          </p:cNvPr>
          <p:cNvCxnSpPr/>
          <p:nvPr/>
        </p:nvCxnSpPr>
        <p:spPr>
          <a:xfrm flipH="1">
            <a:off x="5969794" y="4676484"/>
            <a:ext cx="1" cy="722569"/>
          </a:xfrm>
          <a:prstGeom prst="straightConnector1">
            <a:avLst/>
          </a:prstGeom>
          <a:ln w="28575">
            <a:solidFill>
              <a:srgbClr val="EC5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586DD11-7491-726B-FAB9-A9CD682766BC}"/>
              </a:ext>
            </a:extLst>
          </p:cNvPr>
          <p:cNvSpPr/>
          <p:nvPr/>
        </p:nvSpPr>
        <p:spPr>
          <a:xfrm>
            <a:off x="6088990" y="1697033"/>
            <a:ext cx="5774680" cy="2767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7C5293B-7BCB-3530-03B1-F6E5B608D422}"/>
              </a:ext>
            </a:extLst>
          </p:cNvPr>
          <p:cNvSpPr/>
          <p:nvPr/>
        </p:nvSpPr>
        <p:spPr>
          <a:xfrm>
            <a:off x="6189701" y="1803045"/>
            <a:ext cx="5537555" cy="543523"/>
          </a:xfrm>
          <a:prstGeom prst="rect">
            <a:avLst/>
          </a:prstGeom>
          <a:solidFill>
            <a:srgbClr val="EC5A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California DMV County Motorcycle Registrations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58AEEFC-AA4D-1EE1-8E2E-75EA6EC03F3C}"/>
              </a:ext>
            </a:extLst>
          </p:cNvPr>
          <p:cNvSpPr/>
          <p:nvPr/>
        </p:nvSpPr>
        <p:spPr>
          <a:xfrm>
            <a:off x="6358113" y="3259117"/>
            <a:ext cx="1048682" cy="1048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Los Angeles County Motorcycle Registrations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12C5EEC-5601-B182-9F95-A0FB2C35E036}"/>
              </a:ext>
            </a:extLst>
          </p:cNvPr>
          <p:cNvCxnSpPr>
            <a:stCxn id="94" idx="2"/>
          </p:cNvCxnSpPr>
          <p:nvPr/>
        </p:nvCxnSpPr>
        <p:spPr>
          <a:xfrm flipH="1">
            <a:off x="8958478" y="2346568"/>
            <a:ext cx="1" cy="722569"/>
          </a:xfrm>
          <a:prstGeom prst="straightConnector1">
            <a:avLst/>
          </a:prstGeom>
          <a:ln w="28575">
            <a:solidFill>
              <a:srgbClr val="EC5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05DA84B5-AE22-2874-39D9-4D09969BCB12}"/>
              </a:ext>
            </a:extLst>
          </p:cNvPr>
          <p:cNvSpPr/>
          <p:nvPr/>
        </p:nvSpPr>
        <p:spPr>
          <a:xfrm>
            <a:off x="7789421" y="3259117"/>
            <a:ext cx="1048682" cy="10486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San Diego County Motorcycle Registrations 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2F3B81-C05C-E701-CC89-8B5EEE22290E}"/>
              </a:ext>
            </a:extLst>
          </p:cNvPr>
          <p:cNvSpPr/>
          <p:nvPr/>
        </p:nvSpPr>
        <p:spPr>
          <a:xfrm>
            <a:off x="9220729" y="3259117"/>
            <a:ext cx="1048682" cy="1048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Riverside County Motorcycle Registrations 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E293F4B-95F7-4E2A-C46F-A128893CD57D}"/>
              </a:ext>
            </a:extLst>
          </p:cNvPr>
          <p:cNvSpPr/>
          <p:nvPr/>
        </p:nvSpPr>
        <p:spPr>
          <a:xfrm>
            <a:off x="10613031" y="3259117"/>
            <a:ext cx="1048682" cy="1048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San Bernardino County Motorcycle Registrations 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BE19B3F-9DFC-EC67-0212-060CF012DDD8}"/>
              </a:ext>
            </a:extLst>
          </p:cNvPr>
          <p:cNvCxnSpPr>
            <a:cxnSpLocks/>
          </p:cNvCxnSpPr>
          <p:nvPr/>
        </p:nvCxnSpPr>
        <p:spPr>
          <a:xfrm flipH="1">
            <a:off x="6831019" y="3069137"/>
            <a:ext cx="4342089" cy="0"/>
          </a:xfrm>
          <a:prstGeom prst="line">
            <a:avLst/>
          </a:prstGeom>
          <a:ln w="28575">
            <a:solidFill>
              <a:srgbClr val="EC5A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0CCAE38-1E86-2F9E-ADE3-7CE28DA6B8D7}"/>
              </a:ext>
            </a:extLst>
          </p:cNvPr>
          <p:cNvCxnSpPr>
            <a:cxnSpLocks/>
          </p:cNvCxnSpPr>
          <p:nvPr/>
        </p:nvCxnSpPr>
        <p:spPr>
          <a:xfrm>
            <a:off x="11164203" y="3054348"/>
            <a:ext cx="0" cy="204769"/>
          </a:xfrm>
          <a:prstGeom prst="straightConnector1">
            <a:avLst/>
          </a:prstGeom>
          <a:ln w="28575">
            <a:solidFill>
              <a:srgbClr val="EC5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75C1250-10C3-8DF5-B4A1-8986B5D14859}"/>
              </a:ext>
            </a:extLst>
          </p:cNvPr>
          <p:cNvCxnSpPr>
            <a:cxnSpLocks/>
          </p:cNvCxnSpPr>
          <p:nvPr/>
        </p:nvCxnSpPr>
        <p:spPr>
          <a:xfrm>
            <a:off x="9745070" y="3069137"/>
            <a:ext cx="0" cy="189980"/>
          </a:xfrm>
          <a:prstGeom prst="straightConnector1">
            <a:avLst/>
          </a:prstGeom>
          <a:ln w="28575">
            <a:solidFill>
              <a:srgbClr val="EC5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02961FA-56F7-D21B-BDE3-5186C82E8369}"/>
              </a:ext>
            </a:extLst>
          </p:cNvPr>
          <p:cNvCxnSpPr>
            <a:cxnSpLocks/>
          </p:cNvCxnSpPr>
          <p:nvPr/>
        </p:nvCxnSpPr>
        <p:spPr>
          <a:xfrm>
            <a:off x="8313762" y="3069137"/>
            <a:ext cx="0" cy="189980"/>
          </a:xfrm>
          <a:prstGeom prst="straightConnector1">
            <a:avLst/>
          </a:prstGeom>
          <a:ln w="28575">
            <a:solidFill>
              <a:srgbClr val="EC5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8132E195-F254-9AD8-A6B9-E97C704EE2D6}"/>
              </a:ext>
            </a:extLst>
          </p:cNvPr>
          <p:cNvCxnSpPr>
            <a:cxnSpLocks/>
          </p:cNvCxnSpPr>
          <p:nvPr/>
        </p:nvCxnSpPr>
        <p:spPr>
          <a:xfrm>
            <a:off x="6841164" y="3056731"/>
            <a:ext cx="0" cy="205006"/>
          </a:xfrm>
          <a:prstGeom prst="straightConnector1">
            <a:avLst/>
          </a:prstGeom>
          <a:ln w="28575">
            <a:solidFill>
              <a:srgbClr val="EC5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2B536B8-4C10-AA89-7EBD-C9AD94011E63}"/>
              </a:ext>
            </a:extLst>
          </p:cNvPr>
          <p:cNvCxnSpPr>
            <a:cxnSpLocks/>
            <a:stCxn id="97" idx="1"/>
          </p:cNvCxnSpPr>
          <p:nvPr/>
        </p:nvCxnSpPr>
        <p:spPr>
          <a:xfrm flipH="1">
            <a:off x="7406795" y="3783458"/>
            <a:ext cx="382626" cy="0"/>
          </a:xfrm>
          <a:prstGeom prst="line">
            <a:avLst/>
          </a:prstGeom>
          <a:ln w="28575">
            <a:solidFill>
              <a:srgbClr val="EC5A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8A0FB63-D43D-0B67-9E0F-F9C39126361E}"/>
              </a:ext>
            </a:extLst>
          </p:cNvPr>
          <p:cNvCxnSpPr>
            <a:cxnSpLocks/>
          </p:cNvCxnSpPr>
          <p:nvPr/>
        </p:nvCxnSpPr>
        <p:spPr>
          <a:xfrm flipH="1">
            <a:off x="8838103" y="3782316"/>
            <a:ext cx="382626" cy="0"/>
          </a:xfrm>
          <a:prstGeom prst="line">
            <a:avLst/>
          </a:prstGeom>
          <a:ln w="28575">
            <a:solidFill>
              <a:srgbClr val="EC5A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277257F-5B9A-0605-ACAB-F2CACF045C30}"/>
              </a:ext>
            </a:extLst>
          </p:cNvPr>
          <p:cNvCxnSpPr>
            <a:cxnSpLocks/>
          </p:cNvCxnSpPr>
          <p:nvPr/>
        </p:nvCxnSpPr>
        <p:spPr>
          <a:xfrm flipH="1">
            <a:off x="10269411" y="3780032"/>
            <a:ext cx="343620" cy="0"/>
          </a:xfrm>
          <a:prstGeom prst="line">
            <a:avLst/>
          </a:prstGeom>
          <a:ln w="28575">
            <a:solidFill>
              <a:srgbClr val="EC5A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C77D754-73AF-9699-80DD-75AF3EA674DD}"/>
              </a:ext>
            </a:extLst>
          </p:cNvPr>
          <p:cNvCxnSpPr>
            <a:cxnSpLocks/>
          </p:cNvCxnSpPr>
          <p:nvPr/>
        </p:nvCxnSpPr>
        <p:spPr>
          <a:xfrm flipV="1">
            <a:off x="11190641" y="4307799"/>
            <a:ext cx="0" cy="381676"/>
          </a:xfrm>
          <a:prstGeom prst="line">
            <a:avLst/>
          </a:prstGeom>
          <a:ln w="28575">
            <a:solidFill>
              <a:srgbClr val="EC5A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3F3CB5-67B5-507C-5F64-D710730C5880}"/>
              </a:ext>
            </a:extLst>
          </p:cNvPr>
          <p:cNvCxnSpPr>
            <a:cxnSpLocks/>
          </p:cNvCxnSpPr>
          <p:nvPr/>
        </p:nvCxnSpPr>
        <p:spPr>
          <a:xfrm flipH="1">
            <a:off x="5969794" y="4678864"/>
            <a:ext cx="5220847" cy="0"/>
          </a:xfrm>
          <a:prstGeom prst="line">
            <a:avLst/>
          </a:prstGeom>
          <a:ln w="28575">
            <a:solidFill>
              <a:srgbClr val="EC5A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72B336F-614C-0836-3D83-F861FE08D6C9}"/>
              </a:ext>
            </a:extLst>
          </p:cNvPr>
          <p:cNvSpPr/>
          <p:nvPr/>
        </p:nvSpPr>
        <p:spPr>
          <a:xfrm>
            <a:off x="4231930" y="5423427"/>
            <a:ext cx="3490015" cy="742945"/>
          </a:xfrm>
          <a:prstGeom prst="rect">
            <a:avLst/>
          </a:prstGeom>
          <a:solidFill>
            <a:srgbClr val="43A1D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Complete Dataset</a:t>
            </a:r>
          </a:p>
        </p:txBody>
      </p:sp>
      <p:pic>
        <p:nvPicPr>
          <p:cNvPr id="124" name="Graphic 123" descr="Badge 1 with solid fill">
            <a:extLst>
              <a:ext uri="{FF2B5EF4-FFF2-40B4-BE49-F238E27FC236}">
                <a16:creationId xmlns:a16="http://schemas.microsoft.com/office/drawing/2014/main" id="{BB541E33-1740-F971-A188-E4867180D4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5272" y="1118380"/>
            <a:ext cx="586400" cy="586400"/>
          </a:xfrm>
          <a:prstGeom prst="rect">
            <a:avLst/>
          </a:prstGeom>
        </p:spPr>
      </p:pic>
      <p:pic>
        <p:nvPicPr>
          <p:cNvPr id="127" name="Graphic 126" descr="Badge with solid fill">
            <a:extLst>
              <a:ext uri="{FF2B5EF4-FFF2-40B4-BE49-F238E27FC236}">
                <a16:creationId xmlns:a16="http://schemas.microsoft.com/office/drawing/2014/main" id="{0A12BFE8-CE60-BF99-1F25-833A421B83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65340" y="1106535"/>
            <a:ext cx="611831" cy="6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51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DF182-3947-3052-3875-DFE10E0F0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2CD1C5C8-8BF1-D9EB-621F-63F13BF5C454}"/>
              </a:ext>
            </a:extLst>
          </p:cNvPr>
          <p:cNvSpPr txBox="1"/>
          <p:nvPr/>
        </p:nvSpPr>
        <p:spPr>
          <a:xfrm>
            <a:off x="1235720" y="85061"/>
            <a:ext cx="103701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SzPct val="120689"/>
            </a:pPr>
            <a:r>
              <a:rPr lang="en-US" sz="2800" dirty="0"/>
              <a:t>Crash records are analyzed alongside county-level motorcycle registration totals to provide exposure context.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9733A3E-6744-E490-C929-4C6DF2AA12BF}"/>
              </a:ext>
            </a:extLst>
          </p:cNvPr>
          <p:cNvCxnSpPr>
            <a:cxnSpLocks/>
          </p:cNvCxnSpPr>
          <p:nvPr/>
        </p:nvCxnSpPr>
        <p:spPr>
          <a:xfrm>
            <a:off x="-13033" y="1089327"/>
            <a:ext cx="1219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886136BD-6B3F-DA07-5E6E-B89C7EC5E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B74371-CA1A-E719-1528-EF1BCDF43E4C}"/>
              </a:ext>
            </a:extLst>
          </p:cNvPr>
          <p:cNvSpPr txBox="1"/>
          <p:nvPr/>
        </p:nvSpPr>
        <p:spPr>
          <a:xfrm>
            <a:off x="1948906" y="6475418"/>
            <a:ext cx="1128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(TIMS, 2025)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0469F2-0C31-2EB6-9177-34B2876A21B8}"/>
              </a:ext>
            </a:extLst>
          </p:cNvPr>
          <p:cNvSpPr txBox="1"/>
          <p:nvPr/>
        </p:nvSpPr>
        <p:spPr>
          <a:xfrm>
            <a:off x="6542029" y="6473481"/>
            <a:ext cx="54174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(Safe Transportation Research and Education Center, 2025)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7FF6049-7347-3ABE-3E14-DE84C2269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173" y="1980266"/>
            <a:ext cx="5885476" cy="289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B520EAD-EE80-F179-0325-782632DCA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02" y="1980266"/>
            <a:ext cx="5893027" cy="289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C75766-2A58-845E-998A-CF0B827D9C5D}"/>
              </a:ext>
            </a:extLst>
          </p:cNvPr>
          <p:cNvGrpSpPr/>
          <p:nvPr/>
        </p:nvGrpSpPr>
        <p:grpSpPr>
          <a:xfrm>
            <a:off x="321320" y="124768"/>
            <a:ext cx="914400" cy="914400"/>
            <a:chOff x="8673553" y="474917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05B189EA-2778-59F0-0FB6-25E7B5023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73553" y="4749179"/>
              <a:ext cx="914400" cy="91440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C3FF159-FCD7-B36A-1249-DA01BE7DC8FA}"/>
                </a:ext>
              </a:extLst>
            </p:cNvPr>
            <p:cNvGrpSpPr/>
            <p:nvPr/>
          </p:nvGrpSpPr>
          <p:grpSpPr>
            <a:xfrm>
              <a:off x="9130753" y="5085945"/>
              <a:ext cx="412997" cy="412997"/>
              <a:chOff x="9685618" y="3974857"/>
              <a:chExt cx="532392" cy="532392"/>
            </a:xfrm>
          </p:grpSpPr>
          <p:pic>
            <p:nvPicPr>
              <p:cNvPr id="22" name="Graphic 21" descr="Checkmark with solid fill">
                <a:extLst>
                  <a:ext uri="{FF2B5EF4-FFF2-40B4-BE49-F238E27FC236}">
                    <a16:creationId xmlns:a16="http://schemas.microsoft.com/office/drawing/2014/main" id="{055483AB-236F-1FB7-20EC-DDC2AB92B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726012" y="4032468"/>
                <a:ext cx="451603" cy="451603"/>
              </a:xfrm>
              <a:prstGeom prst="rect">
                <a:avLst/>
              </a:prstGeom>
            </p:spPr>
          </p:pic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A6D0735-8B61-6C31-B7EF-0A4A5359D0A4}"/>
                  </a:ext>
                </a:extLst>
              </p:cNvPr>
              <p:cNvSpPr/>
              <p:nvPr/>
            </p:nvSpPr>
            <p:spPr>
              <a:xfrm>
                <a:off x="9685618" y="3974857"/>
                <a:ext cx="532392" cy="532392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396EC837-C6A1-499D-9CC1-CE1A3AD76850}"/>
              </a:ext>
            </a:extLst>
          </p:cNvPr>
          <p:cNvSpPr/>
          <p:nvPr/>
        </p:nvSpPr>
        <p:spPr>
          <a:xfrm>
            <a:off x="6175173" y="5022034"/>
            <a:ext cx="5885476" cy="543523"/>
          </a:xfrm>
          <a:prstGeom prst="rect">
            <a:avLst/>
          </a:prstGeom>
          <a:solidFill>
            <a:srgbClr val="EC5A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 registered motorcycles per year: </a:t>
            </a:r>
            <a:r>
              <a:rPr lang="en-US" dirty="0">
                <a:solidFill>
                  <a:schemeClr val="tx1"/>
                </a:solidFill>
              </a:rPr>
              <a:t>330,980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94AA7B-8164-ECDD-320E-A8C8039555F7}"/>
              </a:ext>
            </a:extLst>
          </p:cNvPr>
          <p:cNvSpPr/>
          <p:nvPr/>
        </p:nvSpPr>
        <p:spPr>
          <a:xfrm>
            <a:off x="135128" y="5022034"/>
            <a:ext cx="5885476" cy="543523"/>
          </a:xfrm>
          <a:prstGeom prst="rect">
            <a:avLst/>
          </a:prstGeom>
          <a:solidFill>
            <a:srgbClr val="EC5A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motorcycle crashes (2021–2023): </a:t>
            </a:r>
            <a:r>
              <a:rPr lang="en-US" dirty="0">
                <a:solidFill>
                  <a:schemeClr val="tx1"/>
                </a:solidFill>
              </a:rPr>
              <a:t>17,322</a:t>
            </a:r>
          </a:p>
        </p:txBody>
      </p:sp>
    </p:spTree>
    <p:extLst>
      <p:ext uri="{BB962C8B-B14F-4D97-AF65-F5344CB8AC3E}">
        <p14:creationId xmlns:p14="http://schemas.microsoft.com/office/powerpoint/2010/main" val="3632933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ADA90-8D43-DF4A-22E1-7CCFA0EAB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64463788-E415-A679-3475-5A87B9613BD5}"/>
              </a:ext>
            </a:extLst>
          </p:cNvPr>
          <p:cNvSpPr txBox="1"/>
          <p:nvPr/>
        </p:nvSpPr>
        <p:spPr>
          <a:xfrm>
            <a:off x="1235720" y="85061"/>
            <a:ext cx="103701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SzPct val="120689"/>
            </a:pPr>
            <a:r>
              <a:rPr lang="en-US" sz="2800" dirty="0"/>
              <a:t>This slide defines what we’re predicting and the categories of information we use to explain differences in injury severity.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2DC4A3B-410A-EC42-8855-547A04C22A2F}"/>
              </a:ext>
            </a:extLst>
          </p:cNvPr>
          <p:cNvCxnSpPr>
            <a:cxnSpLocks/>
          </p:cNvCxnSpPr>
          <p:nvPr/>
        </p:nvCxnSpPr>
        <p:spPr>
          <a:xfrm>
            <a:off x="-13033" y="1089327"/>
            <a:ext cx="1219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C065EC22-A388-D21A-0FDE-5C0D7306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0DE76-24F4-8DAD-3A8F-FEDE48AAC158}"/>
              </a:ext>
            </a:extLst>
          </p:cNvPr>
          <p:cNvSpPr txBox="1"/>
          <p:nvPr/>
        </p:nvSpPr>
        <p:spPr>
          <a:xfrm>
            <a:off x="1948906" y="6475418"/>
            <a:ext cx="1128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(TIMS, 2025)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38A4A5-0774-0528-5C5C-838DC5328CD5}"/>
              </a:ext>
            </a:extLst>
          </p:cNvPr>
          <p:cNvSpPr txBox="1"/>
          <p:nvPr/>
        </p:nvSpPr>
        <p:spPr>
          <a:xfrm>
            <a:off x="6542029" y="6473481"/>
            <a:ext cx="54174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(Safe Transportation Research and Education Center, 2025)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7883F59-25BA-B11F-07D8-00D41BBA1E48}"/>
              </a:ext>
            </a:extLst>
          </p:cNvPr>
          <p:cNvGrpSpPr/>
          <p:nvPr/>
        </p:nvGrpSpPr>
        <p:grpSpPr>
          <a:xfrm>
            <a:off x="330736" y="44329"/>
            <a:ext cx="958238" cy="923791"/>
            <a:chOff x="9604455" y="3015526"/>
            <a:chExt cx="958238" cy="9237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Graphic 9" descr="Open folder with solid fill">
              <a:extLst>
                <a:ext uri="{FF2B5EF4-FFF2-40B4-BE49-F238E27FC236}">
                  <a16:creationId xmlns:a16="http://schemas.microsoft.com/office/drawing/2014/main" id="{4AB5A236-FCAB-1FC8-9FC6-A113BB28B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04455" y="3015526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Single gear with solid fill">
              <a:extLst>
                <a:ext uri="{FF2B5EF4-FFF2-40B4-BE49-F238E27FC236}">
                  <a16:creationId xmlns:a16="http://schemas.microsoft.com/office/drawing/2014/main" id="{E896A044-558D-0DA0-7349-FDF0FAA2B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1318" y="3357942"/>
              <a:ext cx="581375" cy="58137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54AD4F3-B5E6-4933-20BE-3B526B688161}"/>
              </a:ext>
            </a:extLst>
          </p:cNvPr>
          <p:cNvSpPr/>
          <p:nvPr/>
        </p:nvSpPr>
        <p:spPr>
          <a:xfrm>
            <a:off x="183093" y="1267366"/>
            <a:ext cx="5744521" cy="5166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FAECE1-D7AC-7157-CF8A-E75FBC100B0F}"/>
              </a:ext>
            </a:extLst>
          </p:cNvPr>
          <p:cNvSpPr/>
          <p:nvPr/>
        </p:nvSpPr>
        <p:spPr>
          <a:xfrm>
            <a:off x="6264388" y="1267366"/>
            <a:ext cx="5744521" cy="5166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513EA7-314C-E03B-5810-0A03CEDC97A0}"/>
              </a:ext>
            </a:extLst>
          </p:cNvPr>
          <p:cNvSpPr/>
          <p:nvPr/>
        </p:nvSpPr>
        <p:spPr>
          <a:xfrm>
            <a:off x="330736" y="1342825"/>
            <a:ext cx="5405046" cy="473186"/>
          </a:xfrm>
          <a:prstGeom prst="rect">
            <a:avLst/>
          </a:prstGeom>
          <a:solidFill>
            <a:srgbClr val="43A1D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Outcome (Dependent Variable)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59E8C6-FABB-BF33-D82C-7955AB851FBB}"/>
              </a:ext>
            </a:extLst>
          </p:cNvPr>
          <p:cNvSpPr/>
          <p:nvPr/>
        </p:nvSpPr>
        <p:spPr>
          <a:xfrm>
            <a:off x="6456218" y="1342825"/>
            <a:ext cx="5405046" cy="473186"/>
          </a:xfrm>
          <a:prstGeom prst="rect">
            <a:avLst/>
          </a:prstGeom>
          <a:solidFill>
            <a:srgbClr val="4562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Predictor Groups (Independent Variables)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10B0E-9ACC-027F-8A86-B96072B04249}"/>
              </a:ext>
            </a:extLst>
          </p:cNvPr>
          <p:cNvSpPr txBox="1"/>
          <p:nvPr/>
        </p:nvSpPr>
        <p:spPr>
          <a:xfrm>
            <a:off x="330736" y="1967629"/>
            <a:ext cx="5405046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Injury Severity KABCO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Severe Injury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Injury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Injury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C79689-64DF-3D7D-F418-D40418C576AA}"/>
              </a:ext>
            </a:extLst>
          </p:cNvPr>
          <p:cNvSpPr txBox="1"/>
          <p:nvPr/>
        </p:nvSpPr>
        <p:spPr>
          <a:xfrm>
            <a:off x="6456218" y="1967629"/>
            <a:ext cx="5405046" cy="3693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Rider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Alcohol involvement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Speed-related indicator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Unsafe driving action</a:t>
            </a:r>
          </a:p>
          <a:p>
            <a:r>
              <a:rPr lang="en-US" b="1" dirty="0"/>
              <a:t>Roadway &amp;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Roadway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Lighting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Intersection vs non-intersection</a:t>
            </a:r>
          </a:p>
          <a:p>
            <a:r>
              <a:rPr lang="en-US" b="1" dirty="0"/>
              <a:t>Time &amp; crash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of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 of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Collision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vehicles involved</a:t>
            </a:r>
          </a:p>
        </p:txBody>
      </p:sp>
    </p:spTree>
    <p:extLst>
      <p:ext uri="{BB962C8B-B14F-4D97-AF65-F5344CB8AC3E}">
        <p14:creationId xmlns:p14="http://schemas.microsoft.com/office/powerpoint/2010/main" val="1806503833"/>
      </p:ext>
    </p:extLst>
  </p:cSld>
  <p:clrMapOvr>
    <a:masterClrMapping/>
  </p:clrMapOvr>
</p:sld>
</file>

<file path=ppt/theme/theme1.xml><?xml version="1.0" encoding="utf-8"?>
<a:theme xmlns:a="http://schemas.openxmlformats.org/drawingml/2006/main" name="LinesVTI">
  <a:themeElements>
    <a:clrScheme name="Lines">
      <a:dk1>
        <a:sysClr val="windowText" lastClr="000000"/>
      </a:dk1>
      <a:lt1>
        <a:sysClr val="window" lastClr="FFFFFF"/>
      </a:lt1>
      <a:dk2>
        <a:srgbClr val="592F34"/>
      </a:dk2>
      <a:lt2>
        <a:srgbClr val="F8EFE3"/>
      </a:lt2>
      <a:accent1>
        <a:srgbClr val="5B8E96"/>
      </a:accent1>
      <a:accent2>
        <a:srgbClr val="B09BA2"/>
      </a:accent2>
      <a:accent3>
        <a:srgbClr val="E3835D"/>
      </a:accent3>
      <a:accent4>
        <a:srgbClr val="7B99DB"/>
      </a:accent4>
      <a:accent5>
        <a:srgbClr val="D09245"/>
      </a:accent5>
      <a:accent6>
        <a:srgbClr val="96A82C"/>
      </a:accent6>
      <a:hlink>
        <a:srgbClr val="5B8E96"/>
      </a:hlink>
      <a:folHlink>
        <a:srgbClr val="B5826E"/>
      </a:folHlink>
    </a:clrScheme>
    <a:fontScheme name="NH Grotesk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esVTI" id="{6E3869FE-86F4-49DA-A8B9-3320C89167F7}" vid="{3A76BC48-4881-4AE8-821D-8B9CC9A08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A0FC17-6D95-4BFD-9301-29FBF212A9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DF385A6-90D1-4246-A193-382B2C8F34C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C540FE-D34E-41EA-86FE-91E5E95D30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</TotalTime>
  <Words>1158</Words>
  <Application>Microsoft Office PowerPoint</Application>
  <PresentationFormat>Widescreen</PresentationFormat>
  <Paragraphs>150</Paragraphs>
  <Slides>17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Calibri</vt:lpstr>
      <vt:lpstr>Neue Haas Grotesk Text Pro</vt:lpstr>
      <vt:lpstr>Wingdings 2</vt:lpstr>
      <vt:lpstr>LinesVTI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Jeremiah Snipes</dc:creator>
  <cp:lastModifiedBy>Jeremiah Snipes</cp:lastModifiedBy>
  <cp:revision>104</cp:revision>
  <dcterms:created xsi:type="dcterms:W3CDTF">2026-01-27T14:08:00Z</dcterms:created>
  <dcterms:modified xsi:type="dcterms:W3CDTF">2026-01-28T02:15:10Z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